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Ryan\Desktop\Ryan's Shared Files\Pictur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6192" y="-28574"/>
            <a:ext cx="9185276" cy="692785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96975"/>
            <a:ext cx="7620000" cy="1470025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114800"/>
            <a:ext cx="6934200" cy="838200"/>
          </a:xfrm>
        </p:spPr>
        <p:txBody>
          <a:bodyPr/>
          <a:lstStyle>
            <a:lvl1pPr marL="0" indent="0" algn="ctr">
              <a:buNone/>
              <a:defRPr b="0" cap="none" spc="0">
                <a:ln w="317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492625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3048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059363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Ryan\Desktop\Ryan's Shared Files\Picture2.jp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21431" y="0"/>
            <a:ext cx="9197181" cy="6870700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BBA5-E570-4E27-8DFE-904AD70EA264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81884-FF6E-41BC-871D-B02B571562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kern="1200" cap="none" spc="0">
          <a:ln w="1841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1B Translation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salle</a:t>
            </a:r>
            <a:r>
              <a:rPr lang="en-US" dirty="0" smtClean="0"/>
              <a:t> de </a:t>
            </a:r>
            <a:r>
              <a:rPr lang="en-US" dirty="0" err="1" smtClean="0"/>
              <a:t>classe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9. The teacher is far from the screen.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Le prof </a:t>
            </a:r>
            <a:r>
              <a:rPr lang="en-US" sz="4400" dirty="0" err="1" smtClean="0">
                <a:solidFill>
                  <a:srgbClr val="92D050"/>
                </a:solidFill>
              </a:rPr>
              <a:t>est</a:t>
            </a:r>
            <a:r>
              <a:rPr lang="en-US" sz="4400" dirty="0" smtClean="0">
                <a:solidFill>
                  <a:srgbClr val="92D050"/>
                </a:solidFill>
              </a:rPr>
              <a:t> loin de </a:t>
            </a:r>
            <a:r>
              <a:rPr lang="en-US" sz="4400" dirty="0" err="1" smtClean="0">
                <a:solidFill>
                  <a:srgbClr val="92D050"/>
                </a:solidFill>
              </a:rPr>
              <a:t>l’écran</a:t>
            </a:r>
            <a:r>
              <a:rPr lang="en-US" sz="4400" dirty="0" smtClean="0">
                <a:solidFill>
                  <a:srgbClr val="92D050"/>
                </a:solidFill>
              </a:rPr>
              <a:t>.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49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10. The window is close to the </a:t>
            </a:r>
            <a:r>
              <a:rPr lang="en-US" dirty="0" err="1" smtClean="0"/>
              <a:t>coor</a:t>
            </a:r>
            <a:r>
              <a:rPr lang="en-US" dirty="0" smtClean="0"/>
              <a:t>.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La </a:t>
            </a:r>
            <a:r>
              <a:rPr lang="en-US" sz="4400" dirty="0" err="1" smtClean="0">
                <a:solidFill>
                  <a:srgbClr val="92D050"/>
                </a:solidFill>
              </a:rPr>
              <a:t>fenêtre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est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près</a:t>
            </a:r>
            <a:r>
              <a:rPr lang="en-US" sz="4400" dirty="0" smtClean="0">
                <a:solidFill>
                  <a:srgbClr val="92D050"/>
                </a:solidFill>
              </a:rPr>
              <a:t> de la </a:t>
            </a:r>
            <a:r>
              <a:rPr lang="en-US" sz="4400" dirty="0" err="1" smtClean="0">
                <a:solidFill>
                  <a:srgbClr val="92D050"/>
                </a:solidFill>
              </a:rPr>
              <a:t>porte</a:t>
            </a:r>
            <a:r>
              <a:rPr lang="en-US" sz="4400" dirty="0" smtClean="0">
                <a:solidFill>
                  <a:srgbClr val="92D050"/>
                </a:solidFill>
              </a:rPr>
              <a:t>.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9869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11. A blue notebook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un cahier bleu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685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12. A green eraser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92D050"/>
                </a:solidFill>
              </a:rPr>
              <a:t>une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gomme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verte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5768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13. How do you say… “May I have…”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92D050"/>
                </a:solidFill>
              </a:rPr>
              <a:t>Puis</a:t>
            </a:r>
            <a:r>
              <a:rPr lang="en-US" sz="4400" dirty="0" smtClean="0">
                <a:solidFill>
                  <a:srgbClr val="92D050"/>
                </a:solidFill>
              </a:rPr>
              <a:t>-je </a:t>
            </a:r>
            <a:r>
              <a:rPr lang="en-US" sz="4400" dirty="0" err="1" smtClean="0">
                <a:solidFill>
                  <a:srgbClr val="92D050"/>
                </a:solidFill>
              </a:rPr>
              <a:t>avoir</a:t>
            </a:r>
            <a:r>
              <a:rPr lang="en-US" sz="4400" dirty="0" smtClean="0">
                <a:solidFill>
                  <a:srgbClr val="92D050"/>
                </a:solidFill>
              </a:rPr>
              <a:t>…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859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14. What are 2 ways to say “You’re Welcome?” 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de </a:t>
            </a:r>
            <a:r>
              <a:rPr lang="en-US" sz="4400" dirty="0" err="1" smtClean="0">
                <a:solidFill>
                  <a:srgbClr val="92D050"/>
                </a:solidFill>
              </a:rPr>
              <a:t>rien</a:t>
            </a:r>
            <a:endParaRPr lang="en-US" sz="4400" dirty="0" smtClean="0">
              <a:solidFill>
                <a:srgbClr val="92D050"/>
              </a:solidFill>
            </a:endParaRPr>
          </a:p>
          <a:p>
            <a:r>
              <a:rPr lang="en-US" sz="4400" dirty="0" smtClean="0">
                <a:solidFill>
                  <a:srgbClr val="92D050"/>
                </a:solidFill>
              </a:rPr>
              <a:t>je </a:t>
            </a:r>
            <a:r>
              <a:rPr lang="en-US" sz="4400" dirty="0" err="1" smtClean="0">
                <a:solidFill>
                  <a:srgbClr val="92D050"/>
                </a:solidFill>
              </a:rPr>
              <a:t>t’en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prie</a:t>
            </a:r>
            <a:endParaRPr lang="en-US" sz="4400" dirty="0" smtClean="0">
              <a:solidFill>
                <a:srgbClr val="92D050"/>
              </a:solidFill>
            </a:endParaRPr>
          </a:p>
          <a:p>
            <a:r>
              <a:rPr lang="en-US" sz="4400" dirty="0" smtClean="0">
                <a:solidFill>
                  <a:srgbClr val="92D050"/>
                </a:solidFill>
              </a:rPr>
              <a:t>je </a:t>
            </a:r>
            <a:r>
              <a:rPr lang="en-US" sz="4400" dirty="0" err="1" smtClean="0">
                <a:solidFill>
                  <a:srgbClr val="92D050"/>
                </a:solidFill>
              </a:rPr>
              <a:t>vous</a:t>
            </a:r>
            <a:r>
              <a:rPr lang="en-US" sz="4400" dirty="0" smtClean="0">
                <a:solidFill>
                  <a:srgbClr val="92D050"/>
                </a:solidFill>
              </a:rPr>
              <a:t> en </a:t>
            </a:r>
            <a:r>
              <a:rPr lang="en-US" sz="4400" dirty="0" err="1" smtClean="0">
                <a:solidFill>
                  <a:srgbClr val="92D050"/>
                </a:solidFill>
              </a:rPr>
              <a:t>prie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86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15. How do you say the following: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5720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500" dirty="0" smtClean="0">
                <a:solidFill>
                  <a:srgbClr val="92D050"/>
                </a:solidFill>
              </a:rPr>
              <a:t>Stand up: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92D050"/>
                </a:solidFill>
              </a:rPr>
              <a:t>b. I don’t know: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92D050"/>
                </a:solidFill>
              </a:rPr>
              <a:t>c. Raise your hand: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92D050"/>
                </a:solidFill>
              </a:rPr>
              <a:t>d. Be quiet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92D050"/>
                </a:solidFill>
              </a:rPr>
              <a:t>e. Write on the board: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92D050"/>
                </a:solidFill>
              </a:rPr>
              <a:t>f. Go to the board:</a:t>
            </a:r>
            <a:endParaRPr lang="en-US" sz="3500" dirty="0">
              <a:solidFill>
                <a:srgbClr val="92D050"/>
              </a:solidFill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76800" y="1600200"/>
            <a:ext cx="4572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500" dirty="0" smtClean="0">
                <a:solidFill>
                  <a:srgbClr val="92D050"/>
                </a:solidFill>
              </a:rPr>
              <a:t>a. </a:t>
            </a:r>
            <a:r>
              <a:rPr lang="en-US" sz="3500" dirty="0" err="1" smtClean="0">
                <a:solidFill>
                  <a:srgbClr val="92D050"/>
                </a:solidFill>
              </a:rPr>
              <a:t>Levez-vous</a:t>
            </a:r>
            <a:endParaRPr lang="en-US" sz="35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en-US" sz="3500" dirty="0" smtClean="0">
                <a:solidFill>
                  <a:srgbClr val="92D050"/>
                </a:solidFill>
              </a:rPr>
              <a:t>b. Je ne sais pas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92D050"/>
                </a:solidFill>
              </a:rPr>
              <a:t>c. </a:t>
            </a:r>
            <a:r>
              <a:rPr lang="en-US" sz="3500" dirty="0" err="1" smtClean="0">
                <a:solidFill>
                  <a:srgbClr val="92D050"/>
                </a:solidFill>
              </a:rPr>
              <a:t>Levez</a:t>
            </a:r>
            <a:r>
              <a:rPr lang="en-US" sz="3500" dirty="0" smtClean="0">
                <a:solidFill>
                  <a:srgbClr val="92D050"/>
                </a:solidFill>
              </a:rPr>
              <a:t> la main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92D050"/>
                </a:solidFill>
              </a:rPr>
              <a:t>d. </a:t>
            </a:r>
            <a:r>
              <a:rPr lang="en-US" sz="3500" dirty="0" err="1" smtClean="0">
                <a:solidFill>
                  <a:srgbClr val="92D050"/>
                </a:solidFill>
              </a:rPr>
              <a:t>Fermez</a:t>
            </a:r>
            <a:r>
              <a:rPr lang="en-US" sz="3500" dirty="0" smtClean="0">
                <a:solidFill>
                  <a:srgbClr val="92D050"/>
                </a:solidFill>
              </a:rPr>
              <a:t> la bouche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92D050"/>
                </a:solidFill>
              </a:rPr>
              <a:t>e. </a:t>
            </a:r>
            <a:r>
              <a:rPr lang="en-US" sz="3500" dirty="0" err="1" smtClean="0">
                <a:solidFill>
                  <a:srgbClr val="92D050"/>
                </a:solidFill>
              </a:rPr>
              <a:t>Ecrivez</a:t>
            </a:r>
            <a:r>
              <a:rPr lang="en-US" sz="3500" dirty="0" smtClean="0">
                <a:solidFill>
                  <a:srgbClr val="92D050"/>
                </a:solidFill>
              </a:rPr>
              <a:t> au tableau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92D050"/>
                </a:solidFill>
              </a:rPr>
              <a:t>f. </a:t>
            </a:r>
            <a:r>
              <a:rPr lang="en-US" sz="3500" dirty="0" err="1" smtClean="0">
                <a:solidFill>
                  <a:srgbClr val="92D050"/>
                </a:solidFill>
              </a:rPr>
              <a:t>Allez</a:t>
            </a:r>
            <a:r>
              <a:rPr lang="en-US" sz="3500" dirty="0" smtClean="0">
                <a:solidFill>
                  <a:srgbClr val="92D050"/>
                </a:solidFill>
              </a:rPr>
              <a:t> au tableau</a:t>
            </a:r>
            <a:endParaRPr lang="en-US" sz="35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5495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15. How do you say the following: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4800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g. Can I get some water?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h. What?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92D050"/>
                </a:solidFill>
              </a:rPr>
              <a:t>i</a:t>
            </a:r>
            <a:r>
              <a:rPr lang="en-US" sz="2800" dirty="0" smtClean="0">
                <a:solidFill>
                  <a:srgbClr val="92D050"/>
                </a:solidFill>
              </a:rPr>
              <a:t>. in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j. behind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k. in front of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l. on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m. next to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n. between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o. under</a:t>
            </a:r>
          </a:p>
          <a:p>
            <a:pPr marL="0" indent="0">
              <a:buNone/>
            </a:pPr>
            <a:endParaRPr lang="en-US" sz="3500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endParaRPr lang="en-US" sz="3500" dirty="0">
              <a:solidFill>
                <a:srgbClr val="92D05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371600"/>
            <a:ext cx="441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g. </a:t>
            </a:r>
            <a:r>
              <a:rPr lang="en-US" sz="2800" dirty="0" err="1" smtClean="0">
                <a:solidFill>
                  <a:srgbClr val="92D050"/>
                </a:solidFill>
              </a:rPr>
              <a:t>Puis</a:t>
            </a:r>
            <a:r>
              <a:rPr lang="en-US" sz="2800" dirty="0" smtClean="0">
                <a:solidFill>
                  <a:srgbClr val="92D050"/>
                </a:solidFill>
              </a:rPr>
              <a:t>-je </a:t>
            </a:r>
            <a:r>
              <a:rPr lang="en-US" sz="2800" dirty="0" err="1" smtClean="0">
                <a:solidFill>
                  <a:srgbClr val="92D050"/>
                </a:solidFill>
              </a:rPr>
              <a:t>prendre</a:t>
            </a:r>
            <a:r>
              <a:rPr lang="en-US" sz="2800" dirty="0" smtClean="0">
                <a:solidFill>
                  <a:srgbClr val="92D050"/>
                </a:solidFill>
              </a:rPr>
              <a:t> de </a:t>
            </a:r>
            <a:r>
              <a:rPr lang="en-US" sz="2800" dirty="0" err="1" smtClean="0">
                <a:solidFill>
                  <a:srgbClr val="92D050"/>
                </a:solidFill>
              </a:rPr>
              <a:t>l’eau</a:t>
            </a:r>
            <a:r>
              <a:rPr lang="en-US" sz="2800" dirty="0" smtClean="0">
                <a:solidFill>
                  <a:srgbClr val="92D050"/>
                </a:solidFill>
              </a:rPr>
              <a:t>?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h. Comment?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92D050"/>
                </a:solidFill>
              </a:rPr>
              <a:t>i</a:t>
            </a:r>
            <a:r>
              <a:rPr lang="en-US" sz="2800" dirty="0" smtClean="0">
                <a:solidFill>
                  <a:srgbClr val="92D050"/>
                </a:solidFill>
              </a:rPr>
              <a:t>.  </a:t>
            </a:r>
            <a:r>
              <a:rPr lang="en-US" sz="2800" dirty="0" err="1" smtClean="0">
                <a:solidFill>
                  <a:srgbClr val="92D050"/>
                </a:solidFill>
              </a:rPr>
              <a:t>dans</a:t>
            </a:r>
            <a:endParaRPr lang="en-US" sz="2800" dirty="0" smtClean="0">
              <a:solidFill>
                <a:srgbClr val="92D05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j. derrière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k. </a:t>
            </a:r>
            <a:r>
              <a:rPr lang="en-US" sz="2800" dirty="0" err="1" smtClean="0">
                <a:solidFill>
                  <a:srgbClr val="92D050"/>
                </a:solidFill>
              </a:rPr>
              <a:t>devant</a:t>
            </a:r>
            <a:endParaRPr lang="en-US" sz="2800" dirty="0" smtClean="0">
              <a:solidFill>
                <a:srgbClr val="92D05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l. </a:t>
            </a:r>
            <a:r>
              <a:rPr lang="en-US" sz="2800" dirty="0" err="1" smtClean="0">
                <a:solidFill>
                  <a:srgbClr val="92D050"/>
                </a:solidFill>
              </a:rPr>
              <a:t>sur</a:t>
            </a:r>
            <a:endParaRPr lang="en-US" sz="2800" dirty="0" smtClean="0">
              <a:solidFill>
                <a:srgbClr val="92D05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m. à </a:t>
            </a:r>
            <a:r>
              <a:rPr lang="en-US" sz="2800" dirty="0" err="1" smtClean="0">
                <a:solidFill>
                  <a:srgbClr val="92D050"/>
                </a:solidFill>
              </a:rPr>
              <a:t>côté</a:t>
            </a:r>
            <a:r>
              <a:rPr lang="en-US" sz="2800" dirty="0" smtClean="0">
                <a:solidFill>
                  <a:srgbClr val="92D050"/>
                </a:solidFill>
              </a:rPr>
              <a:t> de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n. entre</a:t>
            </a:r>
          </a:p>
          <a:p>
            <a:pPr marL="0" indent="0">
              <a:buFont typeface="Arial" pitchFamily="34" charset="0"/>
              <a:buNone/>
            </a:pPr>
            <a:r>
              <a:rPr lang="en-US" sz="2800" dirty="0" smtClean="0">
                <a:solidFill>
                  <a:srgbClr val="92D050"/>
                </a:solidFill>
              </a:rPr>
              <a:t>o. sous</a:t>
            </a:r>
          </a:p>
          <a:p>
            <a:pPr marL="0" indent="0">
              <a:buFont typeface="Arial" pitchFamily="34" charset="0"/>
              <a:buNone/>
            </a:pPr>
            <a:endParaRPr lang="en-US" sz="3500" dirty="0" smtClean="0">
              <a:solidFill>
                <a:srgbClr val="92D050"/>
              </a:solidFill>
            </a:endParaRPr>
          </a:p>
          <a:p>
            <a:pPr marL="0" indent="0">
              <a:buFont typeface="Arial" pitchFamily="34" charset="0"/>
              <a:buNone/>
            </a:pPr>
            <a:endParaRPr lang="en-US" sz="35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03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1. A pen is under the piece of paper.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Un </a:t>
            </a:r>
            <a:r>
              <a:rPr lang="en-US" sz="4400" dirty="0" err="1" smtClean="0">
                <a:solidFill>
                  <a:srgbClr val="92D050"/>
                </a:solidFill>
              </a:rPr>
              <a:t>stylo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est</a:t>
            </a:r>
            <a:r>
              <a:rPr lang="en-US" sz="4400" dirty="0" smtClean="0">
                <a:solidFill>
                  <a:srgbClr val="92D050"/>
                </a:solidFill>
              </a:rPr>
              <a:t> sous la </a:t>
            </a:r>
            <a:r>
              <a:rPr lang="en-US" sz="4400" dirty="0" err="1" smtClean="0">
                <a:solidFill>
                  <a:srgbClr val="92D050"/>
                </a:solidFill>
              </a:rPr>
              <a:t>feuille</a:t>
            </a:r>
            <a:r>
              <a:rPr lang="en-US" sz="4400" dirty="0" smtClean="0">
                <a:solidFill>
                  <a:srgbClr val="92D050"/>
                </a:solidFill>
              </a:rPr>
              <a:t> de </a:t>
            </a:r>
            <a:r>
              <a:rPr lang="en-US" sz="4400" dirty="0" err="1" smtClean="0">
                <a:solidFill>
                  <a:srgbClr val="92D050"/>
                </a:solidFill>
              </a:rPr>
              <a:t>papier</a:t>
            </a:r>
            <a:r>
              <a:rPr lang="en-US" sz="4400" dirty="0" smtClean="0">
                <a:solidFill>
                  <a:srgbClr val="92D050"/>
                </a:solidFill>
              </a:rPr>
              <a:t>.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08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2. A marker is on the ruler.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Un </a:t>
            </a:r>
            <a:r>
              <a:rPr lang="en-US" sz="4400" dirty="0" err="1" smtClean="0">
                <a:solidFill>
                  <a:srgbClr val="92D050"/>
                </a:solidFill>
              </a:rPr>
              <a:t>feutre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est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sur</a:t>
            </a:r>
            <a:r>
              <a:rPr lang="en-US" sz="4400" dirty="0" smtClean="0">
                <a:solidFill>
                  <a:srgbClr val="92D050"/>
                </a:solidFill>
              </a:rPr>
              <a:t> la </a:t>
            </a:r>
            <a:r>
              <a:rPr lang="en-US" sz="4400" dirty="0" err="1" smtClean="0">
                <a:solidFill>
                  <a:srgbClr val="92D050"/>
                </a:solidFill>
              </a:rPr>
              <a:t>règle</a:t>
            </a:r>
            <a:r>
              <a:rPr lang="en-US" sz="4400" dirty="0" smtClean="0">
                <a:solidFill>
                  <a:srgbClr val="92D050"/>
                </a:solidFill>
              </a:rPr>
              <a:t>.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496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3. Take out a pencil, please.</a:t>
            </a:r>
            <a:br>
              <a:rPr lang="en-US" dirty="0" smtClean="0"/>
            </a:br>
            <a:r>
              <a:rPr lang="en-US" sz="3100" i="1" dirty="0" smtClean="0"/>
              <a:t>(plural/formal form of please)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92D050"/>
                </a:solidFill>
              </a:rPr>
              <a:t>Sortez</a:t>
            </a:r>
            <a:r>
              <a:rPr lang="en-US" sz="4400" dirty="0" smtClean="0">
                <a:solidFill>
                  <a:srgbClr val="92D050"/>
                </a:solidFill>
              </a:rPr>
              <a:t> un crayon, </a:t>
            </a:r>
            <a:r>
              <a:rPr lang="en-US" sz="4400" dirty="0" err="1" smtClean="0">
                <a:solidFill>
                  <a:srgbClr val="92D050"/>
                </a:solidFill>
              </a:rPr>
              <a:t>s’il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vous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plaît</a:t>
            </a:r>
            <a:r>
              <a:rPr lang="en-US" sz="4400" dirty="0" smtClean="0">
                <a:solidFill>
                  <a:srgbClr val="92D050"/>
                </a:solidFill>
              </a:rPr>
              <a:t>.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394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4. Look at the board.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92D050"/>
                </a:solidFill>
              </a:rPr>
              <a:t>Regardez</a:t>
            </a:r>
            <a:r>
              <a:rPr lang="en-US" sz="4400" dirty="0" smtClean="0">
                <a:solidFill>
                  <a:srgbClr val="92D050"/>
                </a:solidFill>
              </a:rPr>
              <a:t> au tableau.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66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5. The student (m) is in the room.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>
                <a:solidFill>
                  <a:srgbClr val="92D050"/>
                </a:solidFill>
              </a:rPr>
              <a:t>L’élève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est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dans</a:t>
            </a:r>
            <a:r>
              <a:rPr lang="en-US" sz="4400" dirty="0" smtClean="0">
                <a:solidFill>
                  <a:srgbClr val="92D050"/>
                </a:solidFill>
              </a:rPr>
              <a:t> la </a:t>
            </a:r>
            <a:r>
              <a:rPr lang="en-US" sz="4400" dirty="0" err="1" smtClean="0">
                <a:solidFill>
                  <a:srgbClr val="92D050"/>
                </a:solidFill>
              </a:rPr>
              <a:t>salle</a:t>
            </a:r>
            <a:r>
              <a:rPr lang="en-US" sz="4400" dirty="0" smtClean="0">
                <a:solidFill>
                  <a:srgbClr val="92D050"/>
                </a:solidFill>
              </a:rPr>
              <a:t> de </a:t>
            </a:r>
            <a:r>
              <a:rPr lang="en-US" sz="4400" dirty="0" err="1" smtClean="0">
                <a:solidFill>
                  <a:srgbClr val="92D050"/>
                </a:solidFill>
              </a:rPr>
              <a:t>classe</a:t>
            </a:r>
            <a:r>
              <a:rPr lang="en-US" sz="4400" dirty="0" smtClean="0">
                <a:solidFill>
                  <a:srgbClr val="92D050"/>
                </a:solidFill>
              </a:rPr>
              <a:t>.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65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6. The book bag is under the table. </a:t>
            </a:r>
            <a:r>
              <a:rPr lang="en-US" sz="3100" i="1" dirty="0"/>
              <a:t/>
            </a:r>
            <a:br>
              <a:rPr lang="en-US" sz="3100" i="1" dirty="0"/>
            </a:br>
            <a:r>
              <a:rPr lang="en-US" sz="3100" i="1" dirty="0" smtClean="0"/>
              <a:t>(the table is “la table”)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Le sac à dos </a:t>
            </a:r>
            <a:r>
              <a:rPr lang="en-US" sz="4400" dirty="0" err="1" smtClean="0">
                <a:solidFill>
                  <a:srgbClr val="92D050"/>
                </a:solidFill>
              </a:rPr>
              <a:t>est</a:t>
            </a:r>
            <a:r>
              <a:rPr lang="en-US" sz="4400" dirty="0" smtClean="0">
                <a:solidFill>
                  <a:srgbClr val="92D050"/>
                </a:solidFill>
              </a:rPr>
              <a:t> sous la table. 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8187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7. The eraser is next to the book.</a:t>
            </a:r>
            <a:br>
              <a:rPr lang="en-US" dirty="0" smtClean="0"/>
            </a:b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La </a:t>
            </a:r>
            <a:r>
              <a:rPr lang="en-US" sz="4400" dirty="0" err="1" smtClean="0">
                <a:solidFill>
                  <a:srgbClr val="92D050"/>
                </a:solidFill>
              </a:rPr>
              <a:t>gomme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est</a:t>
            </a:r>
            <a:r>
              <a:rPr lang="en-US" sz="4400" dirty="0" smtClean="0">
                <a:solidFill>
                  <a:srgbClr val="92D050"/>
                </a:solidFill>
              </a:rPr>
              <a:t> à </a:t>
            </a:r>
            <a:r>
              <a:rPr lang="en-US" sz="4400" dirty="0" err="1" smtClean="0">
                <a:solidFill>
                  <a:srgbClr val="92D050"/>
                </a:solidFill>
              </a:rPr>
              <a:t>côté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u="sng" dirty="0" smtClean="0">
                <a:solidFill>
                  <a:srgbClr val="92D050"/>
                </a:solidFill>
              </a:rPr>
              <a:t>du</a:t>
            </a:r>
            <a:r>
              <a:rPr lang="en-US" sz="4400" dirty="0" smtClean="0">
                <a:solidFill>
                  <a:srgbClr val="92D050"/>
                </a:solidFill>
              </a:rPr>
              <a:t> </a:t>
            </a:r>
            <a:r>
              <a:rPr lang="en-US" sz="4400" dirty="0" err="1" smtClean="0">
                <a:solidFill>
                  <a:srgbClr val="92D050"/>
                </a:solidFill>
              </a:rPr>
              <a:t>livre</a:t>
            </a:r>
            <a:r>
              <a:rPr lang="en-US" sz="4400" dirty="0" smtClean="0">
                <a:solidFill>
                  <a:srgbClr val="92D050"/>
                </a:solidFill>
              </a:rPr>
              <a:t>.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792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8. I don’t know.</a:t>
            </a:r>
            <a:endParaRPr lang="en-US" sz="31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Je ne sais pas.</a:t>
            </a:r>
            <a:endParaRPr lang="en-US" sz="4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906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eme2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Theme21</Template>
  <TotalTime>58</TotalTime>
  <Words>376</Words>
  <Application>Microsoft Office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Theme21</vt:lpstr>
      <vt:lpstr>1B Translation Review</vt:lpstr>
      <vt:lpstr>1. A pen is under the piece of paper.</vt:lpstr>
      <vt:lpstr>2. A marker is on the ruler.</vt:lpstr>
      <vt:lpstr>3. Take out a pencil, please. (plural/formal form of please)</vt:lpstr>
      <vt:lpstr>4. Look at the board.</vt:lpstr>
      <vt:lpstr>5. The student (m) is in the room.</vt:lpstr>
      <vt:lpstr>6. The book bag is under the table.  (the table is “la table”)</vt:lpstr>
      <vt:lpstr>7. The eraser is next to the book. </vt:lpstr>
      <vt:lpstr>8. I don’t know.</vt:lpstr>
      <vt:lpstr>9. The teacher is far from the screen.</vt:lpstr>
      <vt:lpstr>10. The window is close to the coor.</vt:lpstr>
      <vt:lpstr>11. A blue notebook</vt:lpstr>
      <vt:lpstr>12. A green eraser</vt:lpstr>
      <vt:lpstr>13. How do you say… “May I have…”</vt:lpstr>
      <vt:lpstr>14. What are 2 ways to say “You’re Welcome?” </vt:lpstr>
      <vt:lpstr>15. How do you say the following:</vt:lpstr>
      <vt:lpstr>15. How do you say the following: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1B Translation Review</dc:title>
  <dc:creator>Hicken, Kylie</dc:creator>
  <cp:lastModifiedBy>Diament, Michele</cp:lastModifiedBy>
  <cp:revision>5</cp:revision>
  <dcterms:created xsi:type="dcterms:W3CDTF">2013-08-29T11:31:20Z</dcterms:created>
  <dcterms:modified xsi:type="dcterms:W3CDTF">2014-08-26T22:04:24Z</dcterms:modified>
</cp:coreProperties>
</file>