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7" r:id="rId2"/>
    <p:sldId id="259" r:id="rId3"/>
    <p:sldId id="261" r:id="rId4"/>
    <p:sldId id="263" r:id="rId5"/>
    <p:sldId id="265" r:id="rId6"/>
    <p:sldId id="266" r:id="rId7"/>
    <p:sldId id="274" r:id="rId8"/>
    <p:sldId id="309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89" r:id="rId17"/>
    <p:sldId id="290" r:id="rId18"/>
    <p:sldId id="291" r:id="rId19"/>
    <p:sldId id="292" r:id="rId20"/>
    <p:sldId id="293" r:id="rId21"/>
    <p:sldId id="288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276" r:id="rId36"/>
    <p:sldId id="277" r:id="rId37"/>
    <p:sldId id="278" r:id="rId38"/>
    <p:sldId id="279" r:id="rId39"/>
    <p:sldId id="275" r:id="rId40"/>
    <p:sldId id="280" r:id="rId41"/>
    <p:sldId id="281" r:id="rId42"/>
    <p:sldId id="282" r:id="rId43"/>
    <p:sldId id="283" r:id="rId44"/>
    <p:sldId id="284" r:id="rId45"/>
    <p:sldId id="285" r:id="rId46"/>
    <p:sldId id="286" r:id="rId47"/>
    <p:sldId id="287" r:id="rId48"/>
    <p:sldId id="308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B4"/>
    <a:srgbClr val="F7FCB6"/>
    <a:srgbClr val="F9FB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9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696CF2-19FC-41F2-934D-EC921022A06E}" type="datetimeFigureOut">
              <a:rPr lang="en-US"/>
              <a:pPr>
                <a:defRPr/>
              </a:pPr>
              <a:t>10/20/2013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FC931F1-A6F7-44CA-A2DF-7DD24A016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21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65AE9B-4E7F-4043-B14F-8D4BECA4CF7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04E002-69C1-42D0-9819-C3B93C860CA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629ACF-1036-4E09-98E2-8C0619E6AA9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1E921-0904-458D-9690-8091DA6381B5}" type="datetimeFigureOut">
              <a:rPr lang="en-US"/>
              <a:pPr>
                <a:defRPr/>
              </a:pPr>
              <a:t>10/20/2013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1C627-20DC-4A47-A4AE-30BC7708E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5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08638-F47B-4EE5-959E-41676089BD34}" type="datetimeFigureOut">
              <a:rPr lang="en-US"/>
              <a:pPr>
                <a:defRPr/>
              </a:pPr>
              <a:t>10/20/2013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FCDB7-B7A4-4930-94F4-1A04D90FF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02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D044E-6AB7-48A6-AEBB-4F3AEB16E19A}" type="datetimeFigureOut">
              <a:rPr lang="en-US"/>
              <a:pPr>
                <a:defRPr/>
              </a:pPr>
              <a:t>10/20/2013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C2261-4027-4AE1-88CE-2E03284B1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43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2D5B4-D085-4904-A404-BB26182FEEF7}" type="datetimeFigureOut">
              <a:rPr lang="en-US"/>
              <a:pPr>
                <a:defRPr/>
              </a:pPr>
              <a:t>10/20/2013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D6722-A4D6-4460-9B24-F33C8518F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67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4BB51-1B07-4D60-978B-8EBDEE45F236}" type="datetimeFigureOut">
              <a:rPr lang="en-US"/>
              <a:pPr>
                <a:defRPr/>
              </a:pPr>
              <a:t>10/20/2013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DBB7A-3107-4065-94B4-9EE241699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05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CB521-6120-4DCF-9DDD-11C7B9793748}" type="datetimeFigureOut">
              <a:rPr lang="en-US"/>
              <a:pPr>
                <a:defRPr/>
              </a:pPr>
              <a:t>10/20/2013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3444-7474-449E-943F-180FEB2C8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1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F55A9-97F7-47FB-B445-8A01D1EEC5D4}" type="datetimeFigureOut">
              <a:rPr lang="en-US"/>
              <a:pPr>
                <a:defRPr/>
              </a:pPr>
              <a:t>10/20/2013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939FB-F568-4744-A6EE-7BCEB8351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43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E1FAF-104F-44F3-A5F2-000AEEF50F05}" type="datetimeFigureOut">
              <a:rPr lang="en-US"/>
              <a:pPr>
                <a:defRPr/>
              </a:pPr>
              <a:t>10/20/2013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F26E7-294A-4D85-96FB-56CA800D9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0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3CF27-542B-4667-B61E-8D3166DF9852}" type="datetimeFigureOut">
              <a:rPr lang="en-US"/>
              <a:pPr>
                <a:defRPr/>
              </a:pPr>
              <a:t>10/20/2013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CE744-818A-4143-8864-631683628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69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96774-4EF2-460E-ACF9-4E90C3C5C973}" type="datetimeFigureOut">
              <a:rPr lang="en-US"/>
              <a:pPr>
                <a:defRPr/>
              </a:pPr>
              <a:t>10/20/2013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38235-6B05-4066-A7F3-6D4865D38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0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73DEE-CB33-4EC5-A09B-966A01D3AA80}" type="datetimeFigureOut">
              <a:rPr lang="en-US"/>
              <a:pPr>
                <a:defRPr/>
              </a:pPr>
              <a:t>10/20/2013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17594-59C4-4CF9-81D0-4BE503F78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47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F72AD3-D583-41C0-A923-C2CE93C6F356}" type="datetimeFigureOut">
              <a:rPr lang="en-US"/>
              <a:pPr>
                <a:defRPr/>
              </a:pPr>
              <a:t>10/20/2013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2A5015-E9CB-4D6C-B53D-9417AE434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1295400" y="1905000"/>
            <a:ext cx="6553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5400" b="1"/>
              <a:t>Unit 3B – Les Adjectifs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C:\Users\e200601323\AppData\Local\Microsoft\Windows\Temporary Internet Files\Content.IE5\5A9UZJQS\MC90029756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63055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3276600" y="5305425"/>
            <a:ext cx="25765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800"/>
              <a:t>Bavard(e)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e200601323\AppData\Local\Microsoft\Windows\Temporary Internet Files\Content.IE5\O4J0IMW5\MC90007870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"/>
            <a:ext cx="3014663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2438400" y="6080125"/>
            <a:ext cx="1562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/>
              <a:t>Petit(e)</a:t>
            </a:r>
          </a:p>
        </p:txBody>
      </p:sp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4648200" y="6175375"/>
            <a:ext cx="1839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/>
              <a:t>Grand(e)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27075" y="2978150"/>
            <a:ext cx="15890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/>
              <a:t>Brun(e)</a:t>
            </a:r>
          </a:p>
        </p:txBody>
      </p:sp>
      <p:pic>
        <p:nvPicPr>
          <p:cNvPr id="8195" name="Picture 3" descr="C:\Users\e200601323\AppData\Local\Microsoft\Windows\Temporary Internet Files\Content.IE5\C5S63T08\MC90010184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0"/>
            <a:ext cx="39211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C:\Users\e200601323\AppData\Local\Microsoft\Windows\Temporary Internet Files\Content.IE5\JSZCGVKB\MC90044058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5925"/>
            <a:ext cx="25876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791200" y="3656013"/>
            <a:ext cx="21351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400"/>
              <a:t>Blond(e)</a:t>
            </a:r>
          </a:p>
        </p:txBody>
      </p:sp>
      <p:pic>
        <p:nvPicPr>
          <p:cNvPr id="8197" name="Picture 5" descr="C:\Users\e200601323\AppData\Local\Microsoft\Windows\Temporary Internet Files\Content.IE5\C5S63T08\MC900432413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8" y="3429000"/>
            <a:ext cx="20161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19200" y="4724400"/>
            <a:ext cx="2262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/>
              <a:t>Roux/rousse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e200601323\AppData\Local\Microsoft\Windows\Temporary Internet Files\Content.IE5\5A9UZJQS\MC900432441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14400"/>
            <a:ext cx="4167188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2652713" y="5057775"/>
            <a:ext cx="3944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/>
              <a:t>Amusant(e); drôle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e200601323\AppData\Local\Microsoft\Windows\Temporary Internet Files\Content.IE5\JSZCGVKB\MC9000569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90600"/>
            <a:ext cx="3484563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3733800" y="5334000"/>
            <a:ext cx="22240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Patient(e)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e200601323\AppData\Local\Microsoft\Windows\Temporary Internet Files\Content.IE5\5A9UZJQS\MC90042317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7200"/>
            <a:ext cx="434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1893888" y="5181600"/>
            <a:ext cx="6038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/>
              <a:t>content(e); heureux / heureuse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C:\Users\e200601323\AppData\Local\Microsoft\Windows\Temporary Internet Files\Content.IE5\O4J0IMW5\MP90044222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5257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2165350" y="4891088"/>
            <a:ext cx="4584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/>
              <a:t>Embêtant(e); pénible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e200601323\AppData\Local\Microsoft\Windows\Temporary Internet Files\Content.IE5\5A9UZJQS\MC9001981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9600"/>
            <a:ext cx="3878263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3810000" y="5097463"/>
            <a:ext cx="1601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/>
              <a:t>Fort(e)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Users\e200601323\AppData\Local\Microsoft\Windows\Temporary Internet Files\Content.IE5\O4J0IMW5\MC9000843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1524000"/>
            <a:ext cx="3221038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C:\Users\e200601323\AppData\Local\Microsoft\Windows\Temporary Internet Files\Content.IE5\C5S63T08\MC90043835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31900"/>
            <a:ext cx="27066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19200" y="4267200"/>
            <a:ext cx="20050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  <a:t>Bon(ne)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835650" y="4256088"/>
            <a:ext cx="2490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</a:rPr>
              <a:t>Mauvais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(e)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e200601323\AppData\Local\Microsoft\Windows\Temporary Internet Files\Content.IE5\O4J0IMW5\MC900441521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"/>
            <a:ext cx="3722688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3352800" y="4603750"/>
            <a:ext cx="284638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/>
              <a:t>Intelligent(e)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200601323\AppData\Local\Microsoft\Windows\Temporary Internet Files\Content.IE5\JSZCGVKB\MP900446564[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6513"/>
            <a:ext cx="4191000" cy="542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3149600" y="5638800"/>
            <a:ext cx="276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800" b="1"/>
              <a:t>Un garçon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e200601323\AppData\Local\Microsoft\Windows\Temporary Internet Files\Content.IE5\5A9UZJQS\MC900432407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"/>
            <a:ext cx="3581400" cy="493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2533650" y="5689600"/>
            <a:ext cx="4152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/>
              <a:t>Joli(e); beau / belle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e200601323\AppData\Local\Microsoft\Windows\Temporary Internet Files\Content.IE5\JSZCGVKB\MC90043382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2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3371850" y="5008563"/>
            <a:ext cx="28575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400"/>
              <a:t>Méchant(e)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e200601323\AppData\Local\Microsoft\Windows\Temporary Internet Files\Content.IE5\5A9UZJQS\MC90007085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5" y="228600"/>
            <a:ext cx="39719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2024063" y="5176838"/>
            <a:ext cx="60531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/>
              <a:t>aimable; sympathique / sympa;</a:t>
            </a:r>
          </a:p>
          <a:p>
            <a:pPr eaLnBrk="1" hangingPunct="1"/>
            <a:r>
              <a:rPr lang="en-US" sz="3600"/>
              <a:t>gentil / gentille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e200601323\AppData\Local\Microsoft\Windows\Temporary Internet Files\Content.IE5\5A9UZJQS\MP90042775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5181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4267200" y="5646738"/>
            <a:ext cx="15509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400"/>
              <a:t>calme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e200601323\AppData\Local\Microsoft\Windows\Temporary Internet Files\Content.IE5\JSZCGVKB\MP9004393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5638800" cy="58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3733800" y="6148388"/>
            <a:ext cx="13557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/>
              <a:t>jeune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e200601323\AppData\Local\Microsoft\Windows\Temporary Internet Files\Content.IE5\C5S63T08\MC90012099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163"/>
            <a:ext cx="282416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09600" y="5486400"/>
            <a:ext cx="17081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800"/>
              <a:t>mince</a:t>
            </a:r>
          </a:p>
        </p:txBody>
      </p:sp>
      <p:pic>
        <p:nvPicPr>
          <p:cNvPr id="34819" name="Picture 3" descr="C:\Users\e200601323\AppData\Local\Microsoft\Windows\Temporary Internet Files\Content.IE5\O4J0IMW5\MC90003707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427672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922838" y="4876800"/>
            <a:ext cx="3368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800"/>
              <a:t>gros / grosse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2438400" y="5646738"/>
            <a:ext cx="4114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</a:rPr>
              <a:t>populaire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; sociable</a:t>
            </a:r>
          </a:p>
        </p:txBody>
      </p:sp>
      <p:pic>
        <p:nvPicPr>
          <p:cNvPr id="27651" name="Picture 4" descr="C:\Users\e200601323\AppData\Local\Microsoft\Windows\Temporary Internet Files\Content.IE5\O4J0IMW5\MC90036772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33400"/>
            <a:ext cx="5181600" cy="437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e200601323\AppData\Local\Microsoft\Windows\Temporary Internet Files\Content.IE5\5A9UZJQS\MC90038912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09600"/>
            <a:ext cx="5572125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1"/>
          <p:cNvSpPr txBox="1">
            <a:spLocks noChangeArrowheads="1"/>
          </p:cNvSpPr>
          <p:nvPr/>
        </p:nvSpPr>
        <p:spPr bwMode="auto">
          <a:xfrm>
            <a:off x="3505200" y="5486400"/>
            <a:ext cx="2289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</a:rPr>
              <a:t>énergique</a:t>
            </a:r>
            <a:endParaRPr lang="en-US" sz="4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e200601323\AppData\Local\Microsoft\Windows\Temporary Internet Files\Content.IE5\O4J0IMW5\MP91021884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374967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1"/>
          <p:cNvSpPr txBox="1">
            <a:spLocks noChangeArrowheads="1"/>
          </p:cNvSpPr>
          <p:nvPr/>
        </p:nvSpPr>
        <p:spPr bwMode="auto">
          <a:xfrm>
            <a:off x="1981200" y="5867400"/>
            <a:ext cx="576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adorable; </a:t>
            </a:r>
            <a:r>
              <a:rPr lang="en-US" sz="3600" dirty="0" smtClean="0"/>
              <a:t>mignon / </a:t>
            </a:r>
            <a:r>
              <a:rPr lang="en-US" sz="3600" dirty="0" err="1" smtClean="0"/>
              <a:t>mignonne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C:\Users\e200601323\AppData\Local\Microsoft\Windows\Temporary Internet Files\Content.IE5\JSZCGVKB\MP90044862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40386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1"/>
          <p:cNvSpPr txBox="1">
            <a:spLocks noChangeArrowheads="1"/>
          </p:cNvSpPr>
          <p:nvPr/>
        </p:nvSpPr>
        <p:spPr bwMode="auto">
          <a:xfrm>
            <a:off x="3657600" y="6211888"/>
            <a:ext cx="1390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/>
              <a:t>timide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200601323\AppData\Local\Microsoft\Windows\Temporary Internet Files\Content.IE5\5A9UZJQS\MP90044656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"/>
            <a:ext cx="4019550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505200" y="5756275"/>
            <a:ext cx="22653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800"/>
              <a:t>Une fille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C:\Users\e200601323\AppData\Local\Microsoft\Windows\Temporary Internet Files\Content.IE5\5A9UZJQS\MP90042780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2291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1"/>
          <p:cNvSpPr txBox="1">
            <a:spLocks noChangeArrowheads="1"/>
          </p:cNvSpPr>
          <p:nvPr/>
        </p:nvSpPr>
        <p:spPr bwMode="auto">
          <a:xfrm>
            <a:off x="2286000" y="5867400"/>
            <a:ext cx="4262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/>
              <a:t>généreux / généreuse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e200601323\AppData\Local\Microsoft\Windows\Temporary Internet Files\Content.IE5\5A9UZJQS\MC90014142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"/>
            <a:ext cx="4321175" cy="531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1"/>
          <p:cNvSpPr txBox="1">
            <a:spLocks noChangeArrowheads="1"/>
          </p:cNvSpPr>
          <p:nvPr/>
        </p:nvSpPr>
        <p:spPr bwMode="auto">
          <a:xfrm>
            <a:off x="3606800" y="5867400"/>
            <a:ext cx="2595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enthousiaste</a:t>
            </a:r>
            <a:endParaRPr lang="en-US" sz="36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1905000" y="90488"/>
            <a:ext cx="433705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800" b="1" dirty="0" err="1" smtClean="0"/>
              <a:t>Autres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adjectifs</a:t>
            </a:r>
            <a:r>
              <a:rPr lang="en-US" sz="4800" b="1" dirty="0" smtClean="0"/>
              <a:t>:</a:t>
            </a:r>
          </a:p>
          <a:p>
            <a:pPr eaLnBrk="1" hangingPunct="1">
              <a:defRPr/>
            </a:pPr>
            <a:endParaRPr lang="en-US" sz="4800" dirty="0" smtClean="0"/>
          </a:p>
          <a:p>
            <a:pPr eaLnBrk="1" hangingPunct="1">
              <a:defRPr/>
            </a:pPr>
            <a:r>
              <a:rPr lang="en-US" sz="4000" dirty="0" err="1" smtClean="0"/>
              <a:t>indépendant</a:t>
            </a:r>
            <a:r>
              <a:rPr lang="en-US" sz="4000" dirty="0" smtClean="0"/>
              <a:t>(e)</a:t>
            </a:r>
          </a:p>
          <a:p>
            <a:pPr eaLnBrk="1" hangingPunct="1">
              <a:defRPr/>
            </a:pPr>
            <a:r>
              <a:rPr lang="en-US" sz="4000" dirty="0" err="1" smtClean="0"/>
              <a:t>intéressant</a:t>
            </a:r>
            <a:r>
              <a:rPr lang="en-US" sz="4000" dirty="0" smtClean="0"/>
              <a:t>(e)</a:t>
            </a:r>
          </a:p>
          <a:p>
            <a:pPr eaLnBrk="1" hangingPunct="1">
              <a:defRPr/>
            </a:pPr>
            <a:r>
              <a:rPr lang="en-US" sz="4000" dirty="0" smtClean="0"/>
              <a:t>bizarre</a:t>
            </a:r>
          </a:p>
          <a:p>
            <a:pPr eaLnBrk="1" hangingPunct="1">
              <a:defRPr/>
            </a:pPr>
            <a:r>
              <a:rPr lang="en-US" sz="4000" dirty="0" err="1" smtClean="0"/>
              <a:t>égoïste</a:t>
            </a:r>
            <a:endParaRPr lang="en-US" sz="4000" dirty="0" smtClean="0"/>
          </a:p>
          <a:p>
            <a:pPr eaLnBrk="1" hangingPunct="1">
              <a:defRPr/>
            </a:pPr>
            <a:r>
              <a:rPr lang="en-US" sz="4000" dirty="0" err="1" smtClean="0"/>
              <a:t>honnête</a:t>
            </a:r>
            <a:endParaRPr lang="en-US" sz="4000" dirty="0" smtClean="0"/>
          </a:p>
          <a:p>
            <a:pPr eaLnBrk="1" hangingPunct="1">
              <a:defRPr/>
            </a:pPr>
            <a:r>
              <a:rPr lang="en-US" sz="4000" dirty="0" err="1" smtClean="0"/>
              <a:t>fou</a:t>
            </a:r>
            <a:r>
              <a:rPr lang="en-US" sz="4000" dirty="0" smtClean="0"/>
              <a:t> / </a:t>
            </a:r>
            <a:r>
              <a:rPr lang="en-US" sz="4000" dirty="0" err="1" smtClean="0"/>
              <a:t>folle</a:t>
            </a:r>
            <a:endParaRPr lang="en-US" sz="4000" dirty="0" smtClean="0"/>
          </a:p>
          <a:p>
            <a:pPr eaLnBrk="1" hangingPunct="1">
              <a:defRPr/>
            </a:pP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nouveau / nouvelle</a:t>
            </a:r>
          </a:p>
          <a:p>
            <a:pPr eaLnBrk="1" hangingPunct="1">
              <a:defRPr/>
            </a:pP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sage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381000" y="539750"/>
            <a:ext cx="86868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800" b="1"/>
              <a:t>Words that express degree:</a:t>
            </a:r>
          </a:p>
          <a:p>
            <a:pPr eaLnBrk="1" hangingPunct="1"/>
            <a:endParaRPr lang="en-US" sz="4800" b="1"/>
          </a:p>
          <a:p>
            <a:pPr eaLnBrk="1" hangingPunct="1"/>
            <a:r>
              <a:rPr lang="en-US" sz="4800">
                <a:solidFill>
                  <a:srgbClr val="FF0000"/>
                </a:solidFill>
              </a:rPr>
              <a:t>un peu  </a:t>
            </a:r>
            <a:r>
              <a:rPr lang="en-US" sz="3600" i="1">
                <a:solidFill>
                  <a:srgbClr val="FF0000"/>
                </a:solidFill>
              </a:rPr>
              <a:t>(ex: Il est un peu timide)</a:t>
            </a:r>
          </a:p>
          <a:p>
            <a:pPr eaLnBrk="1" hangingPunct="1"/>
            <a:r>
              <a:rPr lang="en-US" sz="4800">
                <a:solidFill>
                  <a:srgbClr val="FF0000"/>
                </a:solidFill>
              </a:rPr>
              <a:t>assez </a:t>
            </a:r>
            <a:r>
              <a:rPr lang="en-US" sz="3600" i="1">
                <a:solidFill>
                  <a:srgbClr val="FF0000"/>
                </a:solidFill>
              </a:rPr>
              <a:t>(ex: Il est assez petit)</a:t>
            </a:r>
          </a:p>
          <a:p>
            <a:pPr eaLnBrk="1" hangingPunct="1"/>
            <a:r>
              <a:rPr lang="en-US" sz="4800">
                <a:solidFill>
                  <a:srgbClr val="FF0000"/>
                </a:solidFill>
              </a:rPr>
              <a:t>très </a:t>
            </a:r>
            <a:r>
              <a:rPr lang="en-US" sz="3600" i="1">
                <a:solidFill>
                  <a:srgbClr val="FF0000"/>
                </a:solidFill>
              </a:rPr>
              <a:t>(ex: Il est très bizarre)</a:t>
            </a:r>
            <a:endParaRPr lang="en-US" sz="3600">
              <a:solidFill>
                <a:srgbClr val="FF0000"/>
              </a:solidFill>
            </a:endParaRPr>
          </a:p>
          <a:p>
            <a:pPr eaLnBrk="1" hangingPunct="1"/>
            <a:r>
              <a:rPr lang="en-US" sz="4800">
                <a:solidFill>
                  <a:srgbClr val="FF0000"/>
                </a:solidFill>
              </a:rPr>
              <a:t>vraiment </a:t>
            </a:r>
            <a:r>
              <a:rPr lang="en-US" sz="3600" i="1">
                <a:solidFill>
                  <a:srgbClr val="FF0000"/>
                </a:solidFill>
              </a:rPr>
              <a:t>(ex: Il est vraiment généreux)</a:t>
            </a:r>
          </a:p>
          <a:p>
            <a:pPr eaLnBrk="1" hangingPunct="1"/>
            <a:endParaRPr lang="en-US" sz="4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143000" y="2287588"/>
            <a:ext cx="66452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000"/>
              <a:t>Les nationalités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e200601323\AppData\Local\Microsoft\Windows\Temporary Internet Files\Content.IE5\O4J0IMW5\MC90018957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477000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1"/>
          <p:cNvSpPr txBox="1">
            <a:spLocks noChangeArrowheads="1"/>
          </p:cNvSpPr>
          <p:nvPr/>
        </p:nvSpPr>
        <p:spPr bwMode="auto">
          <a:xfrm>
            <a:off x="2971800" y="5635625"/>
            <a:ext cx="30686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400"/>
              <a:t>américain(e)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e200601323\AppData\Local\Microsoft\Windows\Temporary Internet Files\Content.IE5\O4J0IMW5\MC90016163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4338"/>
            <a:ext cx="631507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1"/>
          <p:cNvSpPr txBox="1">
            <a:spLocks noChangeArrowheads="1"/>
          </p:cNvSpPr>
          <p:nvPr/>
        </p:nvSpPr>
        <p:spPr bwMode="auto">
          <a:xfrm>
            <a:off x="3740150" y="5638800"/>
            <a:ext cx="15478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800"/>
              <a:t>belge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e200601323\AppData\Local\Microsoft\Windows\Temporary Internet Files\Content.IE5\JSZCGVKB\MC9001616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"/>
            <a:ext cx="6205538" cy="53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Box 1"/>
          <p:cNvSpPr txBox="1">
            <a:spLocks noChangeArrowheads="1"/>
          </p:cNvSpPr>
          <p:nvPr/>
        </p:nvSpPr>
        <p:spPr bwMode="auto">
          <a:xfrm>
            <a:off x="3602038" y="5842000"/>
            <a:ext cx="2365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/>
              <a:t>français(e)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e200601323\AppData\Local\Microsoft\Windows\Temporary Internet Files\Content.IE5\5A9UZJQS\MC90032696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"/>
            <a:ext cx="3765550" cy="47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1"/>
          <p:cNvSpPr txBox="1">
            <a:spLocks noChangeArrowheads="1"/>
          </p:cNvSpPr>
          <p:nvPr/>
        </p:nvSpPr>
        <p:spPr bwMode="auto">
          <a:xfrm>
            <a:off x="3403600" y="5791200"/>
            <a:ext cx="198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/>
              <a:t>anglais(e)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e200601323\AppData\Local\Microsoft\Windows\Temporary Internet Files\Content.IE5\C5S63T08\MC90010115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65200"/>
            <a:ext cx="614521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1"/>
          <p:cNvSpPr txBox="1">
            <a:spLocks noChangeArrowheads="1"/>
          </p:cNvSpPr>
          <p:nvPr/>
        </p:nvSpPr>
        <p:spPr bwMode="auto">
          <a:xfrm>
            <a:off x="2819400" y="5734050"/>
            <a:ext cx="37988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6000" smtClean="0"/>
              <a:t>mexicain</a:t>
            </a:r>
            <a:r>
              <a:rPr lang="en-US" sz="6000" dirty="0" smtClean="0"/>
              <a:t>(e</a:t>
            </a:r>
            <a:r>
              <a:rPr lang="en-US" sz="60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6042025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2590800" y="5867400"/>
            <a:ext cx="33289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5400"/>
              <a:t>Un homme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e200601323\AppData\Local\Microsoft\Windows\Temporary Internet Files\Content.IE5\O4J0IMW5\MC90018939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76549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Box 1"/>
          <p:cNvSpPr txBox="1">
            <a:spLocks noChangeArrowheads="1"/>
          </p:cNvSpPr>
          <p:nvPr/>
        </p:nvSpPr>
        <p:spPr bwMode="auto">
          <a:xfrm>
            <a:off x="2971800" y="5334000"/>
            <a:ext cx="26987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400"/>
              <a:t>haïtien(ne)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e200601323\AppData\Local\Microsoft\Windows\Temporary Internet Files\Content.IE5\C5S63T08\MC90016169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"/>
            <a:ext cx="7804150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Box 1"/>
          <p:cNvSpPr txBox="1">
            <a:spLocks noChangeArrowheads="1"/>
          </p:cNvSpPr>
          <p:nvPr/>
        </p:nvSpPr>
        <p:spPr bwMode="auto">
          <a:xfrm>
            <a:off x="2432050" y="5391150"/>
            <a:ext cx="37925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800"/>
              <a:t>hondurien(ne)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e200601323\AppData\Local\Microsoft\Windows\Temporary Internet Files\Content.IE5\5A9UZJQS\MC9001011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5307013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Box 1"/>
          <p:cNvSpPr txBox="1">
            <a:spLocks noChangeArrowheads="1"/>
          </p:cNvSpPr>
          <p:nvPr/>
        </p:nvSpPr>
        <p:spPr bwMode="auto">
          <a:xfrm>
            <a:off x="2603500" y="5818188"/>
            <a:ext cx="3605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/>
              <a:t>guatémalien(ne)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 descr="C:\Users\e200601323\AppData\Local\Microsoft\Windows\Temporary Internet Files\Content.IE5\5A9UZJQS\MC90016165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"/>
            <a:ext cx="5889625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Box 1"/>
          <p:cNvSpPr txBox="1">
            <a:spLocks noChangeArrowheads="1"/>
          </p:cNvSpPr>
          <p:nvPr/>
        </p:nvSpPr>
        <p:spPr bwMode="auto">
          <a:xfrm>
            <a:off x="2801938" y="5819775"/>
            <a:ext cx="31813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400"/>
              <a:t>canadien(ne)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e200601323\AppData\Local\Microsoft\Windows\Temporary Internet Files\Content.IE5\O4J0IMW5\MC90018930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7313"/>
            <a:ext cx="7637463" cy="478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Box 1"/>
          <p:cNvSpPr txBox="1">
            <a:spLocks noChangeArrowheads="1"/>
          </p:cNvSpPr>
          <p:nvPr/>
        </p:nvSpPr>
        <p:spPr bwMode="auto">
          <a:xfrm>
            <a:off x="3276600" y="5318125"/>
            <a:ext cx="20669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400"/>
              <a:t>ricain(e)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e200601323\AppData\Local\Microsoft\Windows\Temporary Internet Files\Content.IE5\5A9UZJQS\MC90016178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410450" cy="46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Box 1"/>
          <p:cNvSpPr txBox="1">
            <a:spLocks noChangeArrowheads="1"/>
          </p:cNvSpPr>
          <p:nvPr/>
        </p:nvSpPr>
        <p:spPr bwMode="auto">
          <a:xfrm>
            <a:off x="3352800" y="5486400"/>
            <a:ext cx="15557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400"/>
              <a:t>suisse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e200601323\AppData\Local\Microsoft\Windows\Temporary Internet Files\Content.IE5\JSZCGVKB\MC90016180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7625"/>
            <a:ext cx="6218238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2667000" y="5665788"/>
            <a:ext cx="3503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/>
              <a:t>vénézuélien(ne)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e200601323\AppData\Local\Microsoft\Windows\Temporary Internet Files\Content.IE5\5A9UZJQS\MC90036448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609600"/>
            <a:ext cx="210820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2743200" y="5334000"/>
            <a:ext cx="3359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/>
              <a:t>vietnamien(ne)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Box 1"/>
          <p:cNvSpPr txBox="1">
            <a:spLocks noChangeArrowheads="1"/>
          </p:cNvSpPr>
          <p:nvPr/>
        </p:nvSpPr>
        <p:spPr bwMode="auto">
          <a:xfrm>
            <a:off x="2236788" y="277813"/>
            <a:ext cx="4767262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dirty="0" err="1" smtClean="0"/>
              <a:t>d’autres</a:t>
            </a:r>
            <a:r>
              <a:rPr lang="en-US" sz="4000" dirty="0" smtClean="0"/>
              <a:t> </a:t>
            </a:r>
            <a:r>
              <a:rPr lang="en-US" sz="4000" dirty="0" err="1" smtClean="0"/>
              <a:t>nationalités</a:t>
            </a:r>
            <a:r>
              <a:rPr lang="en-US" sz="4000" dirty="0" smtClean="0"/>
              <a:t>…</a:t>
            </a:r>
          </a:p>
          <a:p>
            <a:pPr eaLnBrk="1" hangingPunct="1">
              <a:defRPr/>
            </a:pP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</a:rPr>
              <a:t>columbien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/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</a:rPr>
              <a:t>columbienne</a:t>
            </a:r>
            <a:endParaRPr lang="en-US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</a:rPr>
              <a:t>espagnol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/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</a:rPr>
              <a:t>espagnole</a:t>
            </a:r>
            <a:endParaRPr lang="en-US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</a:rPr>
              <a:t>italien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/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</a:rPr>
              <a:t>italienne</a:t>
            </a:r>
            <a:endParaRPr lang="en-US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</a:rPr>
              <a:t>allemand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/allemande</a:t>
            </a:r>
          </a:p>
          <a:p>
            <a:pPr eaLnBrk="1" hangingPunct="1">
              <a:defRPr/>
            </a:pP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</a:rPr>
              <a:t>japonais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/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</a:rPr>
              <a:t>japonaise</a:t>
            </a:r>
            <a:endParaRPr lang="en-US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</a:rPr>
              <a:t>russe</a:t>
            </a:r>
            <a:endParaRPr lang="en-US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</a:rPr>
              <a:t>brazilien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/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</a:rPr>
              <a:t>brazilienne</a:t>
            </a:r>
            <a:endParaRPr lang="en-US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</a:rPr>
              <a:t>norvégien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/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</a:rPr>
              <a:t>norvégienne</a:t>
            </a:r>
            <a:endParaRPr lang="en-US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</a:rPr>
              <a:t>ivoirien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/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</a:rPr>
              <a:t>ivoirienne</a:t>
            </a:r>
            <a:endParaRPr lang="en-US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</a:rPr>
              <a:t>salvadorien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/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</a:rPr>
              <a:t>salvadorienne</a:t>
            </a:r>
            <a:endParaRPr lang="en-US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</a:rPr>
              <a:t>jama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ïcain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/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</a:rPr>
              <a:t>jama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ïcainne</a:t>
            </a:r>
            <a:endParaRPr lang="en-US" sz="3200" dirty="0" smtClean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  <a:p>
            <a:pPr eaLnBrk="1" hangingPunct="1">
              <a:defRPr/>
            </a:pP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panaméen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/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panaméenne</a:t>
            </a:r>
            <a:endParaRPr lang="en-US" sz="32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Program Files (x86)\Microsoft Office\MEDIA\CAGCAT10\j0240719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"/>
            <a:ext cx="3733800" cy="586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3327400" y="6088063"/>
            <a:ext cx="28702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400"/>
              <a:t>Une femme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36512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C:\Program Files (x86)\Microsoft Office\MEDIA\CAGCAT10\j0240719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4338"/>
            <a:ext cx="26701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304800" y="4175125"/>
            <a:ext cx="3262313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/>
              <a:t>Il est comment?</a:t>
            </a:r>
          </a:p>
          <a:p>
            <a:pPr eaLnBrk="1" hangingPunct="1"/>
            <a:r>
              <a:rPr lang="en-US" sz="3600"/>
              <a:t>Comment est-il?</a:t>
            </a:r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5181600" y="5016500"/>
            <a:ext cx="3721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/>
              <a:t>Elle est comment?</a:t>
            </a:r>
          </a:p>
          <a:p>
            <a:pPr eaLnBrk="1" hangingPunct="1"/>
            <a:r>
              <a:rPr lang="en-US" sz="3600"/>
              <a:t>Comment est-elle?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36512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C:\Program Files (x86)\Microsoft Office\MEDIA\CAGCAT10\j0240719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4338"/>
            <a:ext cx="26701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304800" y="4175125"/>
            <a:ext cx="3165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/>
              <a:t>Il est intelligent.</a:t>
            </a:r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5181600" y="5016500"/>
            <a:ext cx="3717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/>
              <a:t>Elle est intelligent</a:t>
            </a:r>
            <a:r>
              <a:rPr lang="en-US" sz="360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8198" name="TextBox 3"/>
          <p:cNvSpPr txBox="1">
            <a:spLocks noChangeArrowheads="1"/>
          </p:cNvSpPr>
          <p:nvPr/>
        </p:nvSpPr>
        <p:spPr bwMode="auto">
          <a:xfrm>
            <a:off x="2971800" y="6096000"/>
            <a:ext cx="2566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/>
              <a:t>intelligent(e)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36512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C:\Program Files (x86)\Microsoft Office\MEDIA\CAGCAT10\j0240719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4338"/>
            <a:ext cx="26701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838200" y="3814763"/>
            <a:ext cx="29162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/>
              <a:t>Il est généreux</a:t>
            </a: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5257800" y="4735513"/>
            <a:ext cx="3733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/>
              <a:t>Elle est généreuse</a:t>
            </a:r>
          </a:p>
        </p:txBody>
      </p:sp>
      <p:sp>
        <p:nvSpPr>
          <p:cNvPr id="9222" name="TextBox 3"/>
          <p:cNvSpPr txBox="1">
            <a:spLocks noChangeArrowheads="1"/>
          </p:cNvSpPr>
          <p:nvPr/>
        </p:nvSpPr>
        <p:spPr bwMode="auto">
          <a:xfrm>
            <a:off x="2667000" y="5867400"/>
            <a:ext cx="40465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/>
              <a:t>généreux/généreuse</a:t>
            </a:r>
          </a:p>
          <a:p>
            <a:pPr eaLnBrk="1" hangingPunct="1"/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200601323\AppData\Local\Microsoft\Windows\Temporary Internet Files\Content.IE5\O4J0IMW5\MC90014131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800"/>
            <a:ext cx="39878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1600200" y="5410200"/>
            <a:ext cx="59864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5400" dirty="0" err="1" smtClean="0"/>
              <a:t>âgé</a:t>
            </a:r>
            <a:r>
              <a:rPr lang="en-US" sz="5400" dirty="0" smtClean="0"/>
              <a:t>(e); </a:t>
            </a:r>
            <a:r>
              <a:rPr lang="en-US" sz="5400" dirty="0" err="1" smtClean="0">
                <a:solidFill>
                  <a:schemeClr val="accent3">
                    <a:lumMod val="50000"/>
                  </a:schemeClr>
                </a:solidFill>
              </a:rPr>
              <a:t>vieux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</a:rPr>
              <a:t> / </a:t>
            </a:r>
            <a:r>
              <a:rPr lang="en-US" sz="5400" dirty="0" err="1" smtClean="0">
                <a:solidFill>
                  <a:schemeClr val="accent3">
                    <a:lumMod val="50000"/>
                  </a:schemeClr>
                </a:solidFill>
              </a:rPr>
              <a:t>vieille</a:t>
            </a:r>
            <a:endParaRPr lang="en-US" sz="5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222</Words>
  <Application>Microsoft Office PowerPoint</Application>
  <PresentationFormat>On-screen Show (4:3)</PresentationFormat>
  <Paragraphs>90</Paragraphs>
  <Slides>48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Gwinnett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Griffin, Julie</dc:creator>
  <cp:lastModifiedBy>Diament, Michele</cp:lastModifiedBy>
  <cp:revision>32</cp:revision>
  <dcterms:created xsi:type="dcterms:W3CDTF">2012-10-02T18:18:55Z</dcterms:created>
  <dcterms:modified xsi:type="dcterms:W3CDTF">2013-10-21T01:09:26Z</dcterms:modified>
</cp:coreProperties>
</file>