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70" r:id="rId4"/>
    <p:sldId id="264" r:id="rId5"/>
    <p:sldId id="271" r:id="rId6"/>
    <p:sldId id="265" r:id="rId7"/>
    <p:sldId id="268" r:id="rId8"/>
    <p:sldId id="266" r:id="rId9"/>
    <p:sldId id="269" r:id="rId10"/>
    <p:sldId id="283" r:id="rId11"/>
    <p:sldId id="277" r:id="rId12"/>
    <p:sldId id="257" r:id="rId13"/>
    <p:sldId id="272" r:id="rId14"/>
    <p:sldId id="273" r:id="rId15"/>
    <p:sldId id="274" r:id="rId16"/>
    <p:sldId id="275" r:id="rId17"/>
    <p:sldId id="284" r:id="rId18"/>
    <p:sldId id="267" r:id="rId19"/>
    <p:sldId id="278" r:id="rId20"/>
    <p:sldId id="279" r:id="rId21"/>
    <p:sldId id="280" r:id="rId22"/>
    <p:sldId id="281" r:id="rId23"/>
    <p:sldId id="282" r:id="rId24"/>
    <p:sldId id="259" r:id="rId25"/>
    <p:sldId id="260" r:id="rId26"/>
    <p:sldId id="261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45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3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D:\Documents and Settings\Administrator\My Documents\My Pictures\Microsoft Clip Organizer\backgrounds\j043718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828800" y="-1447800"/>
            <a:ext cx="12877800" cy="9743933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39502-FBC0-45F4-8A47-C737BC0D8079}" type="datetimeFigureOut">
              <a:rPr lang="en-US" smtClean="0"/>
              <a:t>10/1/2014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3DC92-91B6-4ABB-A512-45697D2A68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39502-FBC0-45F4-8A47-C737BC0D8079}" type="datetimeFigureOut">
              <a:rPr lang="en-US" smtClean="0"/>
              <a:t>10/1/2014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3DC92-91B6-4ABB-A512-45697D2A68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39502-FBC0-45F4-8A47-C737BC0D8079}" type="datetimeFigureOut">
              <a:rPr lang="en-US" smtClean="0"/>
              <a:t>10/1/2014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3DC92-91B6-4ABB-A512-45697D2A68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92D05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39502-FBC0-45F4-8A47-C737BC0D8079}" type="datetimeFigureOut">
              <a:rPr lang="en-US" smtClean="0"/>
              <a:t>10/1/2014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3DC92-91B6-4ABB-A512-45697D2A68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39502-FBC0-45F4-8A47-C737BC0D8079}" type="datetimeFigureOut">
              <a:rPr lang="en-US" smtClean="0"/>
              <a:t>10/1/2014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3DC92-91B6-4ABB-A512-45697D2A68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39502-FBC0-45F4-8A47-C737BC0D8079}" type="datetimeFigureOut">
              <a:rPr lang="en-US" smtClean="0"/>
              <a:t>10/1/2014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3DC92-91B6-4ABB-A512-45697D2A68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39502-FBC0-45F4-8A47-C737BC0D8079}" type="datetimeFigureOut">
              <a:rPr lang="en-US" smtClean="0"/>
              <a:t>10/1/2014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3DC92-91B6-4ABB-A512-45697D2A68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39502-FBC0-45F4-8A47-C737BC0D8079}" type="datetimeFigureOut">
              <a:rPr lang="en-US" smtClean="0"/>
              <a:t>10/1/2014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3DC92-91B6-4ABB-A512-45697D2A68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39502-FBC0-45F4-8A47-C737BC0D8079}" type="datetimeFigureOut">
              <a:rPr lang="en-US" smtClean="0"/>
              <a:t>10/1/2014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3DC92-91B6-4ABB-A512-45697D2A68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39502-FBC0-45F4-8A47-C737BC0D8079}" type="datetimeFigureOut">
              <a:rPr lang="en-US" smtClean="0"/>
              <a:t>10/1/2014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3DC92-91B6-4ABB-A512-45697D2A68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39502-FBC0-45F4-8A47-C737BC0D8079}" type="datetimeFigureOut">
              <a:rPr lang="en-US" smtClean="0"/>
              <a:t>10/1/2014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3DC92-91B6-4ABB-A512-45697D2A68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039502-FBC0-45F4-8A47-C737BC0D8079}" type="datetimeFigureOut">
              <a:rPr lang="en-US" smtClean="0"/>
              <a:t>10/1/2014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03DC92-91B6-4ABB-A512-45697D2A68F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95600" y="1524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sz="5400" dirty="0" err="1" smtClean="0">
                <a:latin typeface="+mj-lt"/>
              </a:rPr>
              <a:t>Unit</a:t>
            </a:r>
            <a:r>
              <a:rPr lang="en-US" sz="5400" dirty="0" err="1" smtClean="0">
                <a:latin typeface="+mj-lt"/>
                <a:cs typeface="Calibri"/>
              </a:rPr>
              <a:t>é</a:t>
            </a:r>
            <a:r>
              <a:rPr lang="en-US" sz="5400" dirty="0" smtClean="0">
                <a:latin typeface="+mj-lt"/>
                <a:cs typeface="Calibri"/>
              </a:rPr>
              <a:t> 3:</a:t>
            </a:r>
            <a:br>
              <a:rPr lang="en-US" sz="5400" dirty="0" smtClean="0">
                <a:latin typeface="+mj-lt"/>
                <a:cs typeface="Calibri"/>
              </a:rPr>
            </a:br>
            <a:r>
              <a:rPr lang="en-US" sz="5400" dirty="0" err="1" smtClean="0">
                <a:latin typeface="+mj-lt"/>
                <a:cs typeface="Calibri"/>
              </a:rPr>
              <a:t>L’Avenir</a:t>
            </a:r>
            <a:endParaRPr lang="en-US" sz="5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96127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The future tense can be tricky to pronounce!  Practice saying these words with a partner!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lnSpcReduction="10000"/>
          </a:bodyPr>
          <a:lstStyle/>
          <a:p>
            <a:r>
              <a:rPr lang="en-US" dirty="0" err="1" smtClean="0"/>
              <a:t>j’arriverai</a:t>
            </a:r>
            <a:endParaRPr lang="en-US" dirty="0" smtClean="0"/>
          </a:p>
          <a:p>
            <a:r>
              <a:rPr lang="en-US" dirty="0" err="1" smtClean="0"/>
              <a:t>tu</a:t>
            </a:r>
            <a:r>
              <a:rPr lang="en-US" dirty="0" smtClean="0"/>
              <a:t> </a:t>
            </a:r>
            <a:r>
              <a:rPr lang="en-US" dirty="0" err="1" smtClean="0"/>
              <a:t>voyageras</a:t>
            </a:r>
            <a:endParaRPr lang="en-US" dirty="0" smtClean="0"/>
          </a:p>
          <a:p>
            <a:r>
              <a:rPr lang="en-US" dirty="0" err="1" smtClean="0"/>
              <a:t>il</a:t>
            </a:r>
            <a:r>
              <a:rPr lang="en-US" dirty="0" smtClean="0"/>
              <a:t> </a:t>
            </a:r>
            <a:r>
              <a:rPr lang="en-US" dirty="0" err="1" smtClean="0"/>
              <a:t>finira</a:t>
            </a:r>
            <a:endParaRPr lang="en-US" dirty="0" smtClean="0"/>
          </a:p>
          <a:p>
            <a:r>
              <a:rPr lang="en-US" dirty="0" err="1" smtClean="0"/>
              <a:t>elle</a:t>
            </a:r>
            <a:r>
              <a:rPr lang="en-US" dirty="0" smtClean="0"/>
              <a:t> aura</a:t>
            </a:r>
          </a:p>
          <a:p>
            <a:r>
              <a:rPr lang="en-US" dirty="0" smtClean="0"/>
              <a:t>on </a:t>
            </a:r>
            <a:r>
              <a:rPr lang="en-US" dirty="0" err="1" smtClean="0"/>
              <a:t>parlera</a:t>
            </a:r>
            <a:endParaRPr lang="en-US" dirty="0" smtClean="0"/>
          </a:p>
          <a:p>
            <a:r>
              <a:rPr lang="en-US" dirty="0" smtClean="0"/>
              <a:t>nous </a:t>
            </a:r>
            <a:r>
              <a:rPr lang="en-US" dirty="0" err="1" smtClean="0"/>
              <a:t>travaillerons</a:t>
            </a:r>
            <a:endParaRPr lang="en-US" dirty="0" smtClean="0"/>
          </a:p>
          <a:p>
            <a:r>
              <a:rPr lang="en-US" dirty="0" err="1" smtClean="0"/>
              <a:t>vous</a:t>
            </a:r>
            <a:r>
              <a:rPr lang="en-US" dirty="0" smtClean="0"/>
              <a:t> </a:t>
            </a:r>
            <a:r>
              <a:rPr lang="en-US" dirty="0" err="1" smtClean="0"/>
              <a:t>acheterez</a:t>
            </a:r>
            <a:endParaRPr lang="en-US" dirty="0" smtClean="0"/>
          </a:p>
          <a:p>
            <a:r>
              <a:rPr lang="en-US" dirty="0" err="1" smtClean="0"/>
              <a:t>ils</a:t>
            </a:r>
            <a:r>
              <a:rPr lang="en-US" dirty="0" smtClean="0"/>
              <a:t> </a:t>
            </a:r>
            <a:r>
              <a:rPr lang="en-US" dirty="0" err="1" smtClean="0"/>
              <a:t>commanderont</a:t>
            </a:r>
            <a:endParaRPr lang="en-US" dirty="0" smtClean="0"/>
          </a:p>
          <a:p>
            <a:r>
              <a:rPr lang="en-US" dirty="0" err="1" smtClean="0"/>
              <a:t>elles</a:t>
            </a:r>
            <a:r>
              <a:rPr lang="en-US" dirty="0" smtClean="0"/>
              <a:t> </a:t>
            </a:r>
            <a:r>
              <a:rPr lang="en-US" dirty="0" err="1" smtClean="0"/>
              <a:t>regarderont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9820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 et </a:t>
            </a:r>
            <a:r>
              <a:rPr lang="en-US" dirty="0" err="1" smtClean="0"/>
              <a:t>QUE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20" y="1371600"/>
            <a:ext cx="9111935" cy="4491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1960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838200" y="6927"/>
            <a:ext cx="108966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Combine the sentences using QUI or </a:t>
            </a:r>
            <a:r>
              <a:rPr lang="en-US" sz="4000" dirty="0" err="1" smtClean="0"/>
              <a:t>QUE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686800" cy="57912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fr-FR" dirty="0" smtClean="0"/>
              <a:t>La </a:t>
            </a:r>
            <a:r>
              <a:rPr lang="fr-FR" dirty="0"/>
              <a:t>biologie est une matière.  J'aime cette matière.</a:t>
            </a:r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dirty="0" smtClean="0">
                <a:solidFill>
                  <a:srgbClr val="FFC000"/>
                </a:solidFill>
              </a:rPr>
              <a:t>La </a:t>
            </a:r>
            <a:r>
              <a:rPr lang="en-US" smtClean="0">
                <a:solidFill>
                  <a:srgbClr val="FFC000"/>
                </a:solidFill>
              </a:rPr>
              <a:t>biologie </a:t>
            </a:r>
            <a:r>
              <a:rPr lang="en-US" dirty="0" err="1" smtClean="0">
                <a:solidFill>
                  <a:srgbClr val="FFC000"/>
                </a:solidFill>
              </a:rPr>
              <a:t>est</a:t>
            </a:r>
            <a:r>
              <a:rPr lang="en-US" dirty="0" smtClean="0">
                <a:solidFill>
                  <a:srgbClr val="FFC000"/>
                </a:solidFill>
              </a:rPr>
              <a:t> </a:t>
            </a:r>
            <a:r>
              <a:rPr lang="fr-FR" dirty="0">
                <a:solidFill>
                  <a:srgbClr val="FFC000"/>
                </a:solidFill>
              </a:rPr>
              <a:t>une </a:t>
            </a:r>
            <a:r>
              <a:rPr lang="fr-FR" dirty="0" smtClean="0">
                <a:solidFill>
                  <a:srgbClr val="FFC000"/>
                </a:solidFill>
              </a:rPr>
              <a:t>matière que j’aime</a:t>
            </a:r>
            <a:r>
              <a:rPr lang="fr-FR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fr-FR" dirty="0" smtClean="0"/>
              <a:t>2.  C'est </a:t>
            </a:r>
            <a:r>
              <a:rPr lang="fr-FR" dirty="0"/>
              <a:t>le chien.  Le chien mange mes bonbons.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	</a:t>
            </a:r>
            <a:r>
              <a:rPr lang="en-US" dirty="0" err="1" smtClean="0">
                <a:solidFill>
                  <a:srgbClr val="FFC000"/>
                </a:solidFill>
              </a:rPr>
              <a:t>C’est</a:t>
            </a:r>
            <a:r>
              <a:rPr lang="en-US" dirty="0" smtClean="0">
                <a:solidFill>
                  <a:srgbClr val="FFC000"/>
                </a:solidFill>
              </a:rPr>
              <a:t> le </a:t>
            </a:r>
            <a:r>
              <a:rPr lang="en-US" dirty="0" err="1" smtClean="0">
                <a:solidFill>
                  <a:srgbClr val="FFC000"/>
                </a:solidFill>
              </a:rPr>
              <a:t>chien</a:t>
            </a:r>
            <a:r>
              <a:rPr lang="en-US" dirty="0" smtClean="0">
                <a:solidFill>
                  <a:srgbClr val="FFC000"/>
                </a:solidFill>
              </a:rPr>
              <a:t> qui mange </a:t>
            </a:r>
            <a:r>
              <a:rPr lang="en-US" dirty="0" err="1" smtClean="0">
                <a:solidFill>
                  <a:srgbClr val="FFC000"/>
                </a:solidFill>
              </a:rPr>
              <a:t>mes</a:t>
            </a:r>
            <a:r>
              <a:rPr lang="en-US" dirty="0" smtClean="0">
                <a:solidFill>
                  <a:srgbClr val="FFC000"/>
                </a:solidFill>
              </a:rPr>
              <a:t> bonbons.</a:t>
            </a:r>
            <a:endParaRPr lang="en-US" dirty="0">
              <a:solidFill>
                <a:srgbClr val="FFC000"/>
              </a:solidFill>
            </a:endParaRPr>
          </a:p>
          <a:p>
            <a:pPr marL="0" indent="0">
              <a:buNone/>
            </a:pPr>
            <a:r>
              <a:rPr lang="en-US" dirty="0" smtClean="0"/>
              <a:t>3.   </a:t>
            </a:r>
            <a:r>
              <a:rPr lang="en-US" dirty="0" err="1" smtClean="0"/>
              <a:t>Voici</a:t>
            </a:r>
            <a:r>
              <a:rPr lang="en-US" dirty="0" smtClean="0"/>
              <a:t> les lunettes.  Je </a:t>
            </a:r>
            <a:r>
              <a:rPr lang="en-US" dirty="0" err="1" smtClean="0"/>
              <a:t>vais</a:t>
            </a:r>
            <a:r>
              <a:rPr lang="en-US" dirty="0" smtClean="0"/>
              <a:t> </a:t>
            </a:r>
            <a:r>
              <a:rPr lang="en-US" dirty="0" err="1" smtClean="0"/>
              <a:t>acheter</a:t>
            </a:r>
            <a:r>
              <a:rPr lang="en-US" dirty="0" smtClean="0"/>
              <a:t> les lunettes.</a:t>
            </a:r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dirty="0" err="1" smtClean="0">
                <a:solidFill>
                  <a:srgbClr val="FFC000"/>
                </a:solidFill>
              </a:rPr>
              <a:t>Voici</a:t>
            </a:r>
            <a:r>
              <a:rPr lang="en-US" dirty="0" smtClean="0">
                <a:solidFill>
                  <a:srgbClr val="FFC000"/>
                </a:solidFill>
              </a:rPr>
              <a:t> les lunettes </a:t>
            </a:r>
            <a:r>
              <a:rPr lang="en-US" dirty="0" err="1" smtClean="0">
                <a:solidFill>
                  <a:srgbClr val="FFC000"/>
                </a:solidFill>
              </a:rPr>
              <a:t>que</a:t>
            </a:r>
            <a:r>
              <a:rPr lang="en-US" dirty="0" smtClean="0">
                <a:solidFill>
                  <a:srgbClr val="FFC000"/>
                </a:solidFill>
              </a:rPr>
              <a:t> je </a:t>
            </a:r>
            <a:r>
              <a:rPr lang="en-US" dirty="0" err="1" smtClean="0">
                <a:solidFill>
                  <a:srgbClr val="FFC000"/>
                </a:solidFill>
              </a:rPr>
              <a:t>vais</a:t>
            </a:r>
            <a:r>
              <a:rPr lang="en-US" dirty="0" smtClean="0">
                <a:solidFill>
                  <a:srgbClr val="FFC000"/>
                </a:solidFill>
              </a:rPr>
              <a:t> </a:t>
            </a:r>
            <a:r>
              <a:rPr lang="en-US" dirty="0" err="1" smtClean="0">
                <a:solidFill>
                  <a:srgbClr val="FFC000"/>
                </a:solidFill>
              </a:rPr>
              <a:t>acheter</a:t>
            </a:r>
            <a:r>
              <a:rPr lang="en-US" dirty="0" smtClean="0">
                <a:solidFill>
                  <a:srgbClr val="FFC000"/>
                </a:solidFill>
              </a:rPr>
              <a:t>.</a:t>
            </a:r>
          </a:p>
          <a:p>
            <a:pPr marL="514350" indent="-514350">
              <a:buAutoNum type="arabicPeriod" startAt="4"/>
            </a:pPr>
            <a:r>
              <a:rPr lang="en-US" dirty="0" err="1" smtClean="0"/>
              <a:t>C’est</a:t>
            </a:r>
            <a:r>
              <a:rPr lang="en-US" dirty="0" smtClean="0"/>
              <a:t> le prof.  Je </a:t>
            </a:r>
            <a:r>
              <a:rPr lang="en-US" dirty="0" err="1" smtClean="0"/>
              <a:t>connais</a:t>
            </a:r>
            <a:r>
              <a:rPr lang="en-US" dirty="0" smtClean="0"/>
              <a:t> le prof.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err="1" smtClean="0">
                <a:solidFill>
                  <a:srgbClr val="FFC000"/>
                </a:solidFill>
              </a:rPr>
              <a:t>C’est</a:t>
            </a:r>
            <a:r>
              <a:rPr lang="en-US" dirty="0" smtClean="0">
                <a:solidFill>
                  <a:srgbClr val="FFC000"/>
                </a:solidFill>
              </a:rPr>
              <a:t> le prof </a:t>
            </a:r>
            <a:r>
              <a:rPr lang="en-US" dirty="0" err="1" smtClean="0">
                <a:solidFill>
                  <a:srgbClr val="FFC000"/>
                </a:solidFill>
              </a:rPr>
              <a:t>que</a:t>
            </a:r>
            <a:r>
              <a:rPr lang="en-US" dirty="0" smtClean="0">
                <a:solidFill>
                  <a:srgbClr val="FFC000"/>
                </a:solidFill>
              </a:rPr>
              <a:t> je </a:t>
            </a:r>
            <a:r>
              <a:rPr lang="en-US" dirty="0" err="1" smtClean="0">
                <a:solidFill>
                  <a:srgbClr val="FFC000"/>
                </a:solidFill>
              </a:rPr>
              <a:t>connais</a:t>
            </a:r>
            <a:r>
              <a:rPr lang="en-US" dirty="0" smtClean="0">
                <a:solidFill>
                  <a:srgbClr val="FFC000"/>
                </a:solidFill>
              </a:rPr>
              <a:t>.</a:t>
            </a:r>
            <a:endParaRPr lang="en-US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3472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Si Clauses </a:t>
            </a:r>
            <a:br>
              <a:rPr lang="en-US" dirty="0" smtClean="0"/>
            </a:br>
            <a:r>
              <a:rPr lang="en-US" dirty="0" smtClean="0"/>
              <a:t>(Propositions avec “</a:t>
            </a:r>
            <a:r>
              <a:rPr lang="en-US" dirty="0" err="1" smtClean="0"/>
              <a:t>si</a:t>
            </a:r>
            <a:r>
              <a:rPr lang="en-US" dirty="0" smtClean="0"/>
              <a:t>”)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52596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dirty="0" smtClean="0">
                <a:latin typeface="Comic Sans MS" pitchFamily="66" charset="0"/>
              </a:rPr>
              <a:t>To say that IF something happens, something else WILL happen, use a </a:t>
            </a:r>
          </a:p>
          <a:p>
            <a:pPr marL="0" indent="0" algn="ctr">
              <a:buNone/>
            </a:pPr>
            <a:r>
              <a:rPr lang="en-US" dirty="0" smtClean="0">
                <a:latin typeface="Comic Sans MS" pitchFamily="66" charset="0"/>
              </a:rPr>
              <a:t>“</a:t>
            </a:r>
            <a:r>
              <a:rPr lang="en-US" dirty="0" err="1" smtClean="0">
                <a:latin typeface="Comic Sans MS" pitchFamily="66" charset="0"/>
              </a:rPr>
              <a:t>si</a:t>
            </a:r>
            <a:r>
              <a:rPr lang="en-US" dirty="0" smtClean="0">
                <a:latin typeface="Comic Sans MS" pitchFamily="66" charset="0"/>
              </a:rPr>
              <a:t>” clause!</a:t>
            </a:r>
          </a:p>
          <a:p>
            <a:pPr marL="0" indent="0" algn="ctr">
              <a:buNone/>
            </a:pPr>
            <a:endParaRPr lang="en-US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US" dirty="0" smtClean="0">
                <a:latin typeface="Comic Sans MS" pitchFamily="66" charset="0"/>
              </a:rPr>
              <a:t>Begin with the word “Si” and then write a clause in the present tense.  Next, use a comma and complete your sentence using a clause in the </a:t>
            </a:r>
            <a:r>
              <a:rPr lang="en-US" dirty="0" err="1" smtClean="0">
                <a:latin typeface="Comic Sans MS" pitchFamily="66" charset="0"/>
              </a:rPr>
              <a:t>FUTUR</a:t>
            </a:r>
            <a:r>
              <a:rPr lang="en-US" dirty="0" smtClean="0">
                <a:latin typeface="Comic Sans MS" pitchFamily="66" charset="0"/>
              </a:rPr>
              <a:t> SIMPLE tense we’ve been practicing.</a:t>
            </a:r>
          </a:p>
          <a:p>
            <a:pPr marL="0" indent="0" algn="ctr">
              <a:buNone/>
            </a:pPr>
            <a:endParaRPr lang="en-US" sz="3600" dirty="0">
              <a:latin typeface="Comic Sans MS" pitchFamily="66" charset="0"/>
            </a:endParaRPr>
          </a:p>
          <a:p>
            <a:pPr marL="0" indent="0" algn="ctr">
              <a:buNone/>
            </a:pPr>
            <a:endParaRPr lang="en-US" sz="3600" dirty="0" smtClean="0">
              <a:latin typeface="Comic Sans MS" pitchFamily="66" charset="0"/>
            </a:endParaRPr>
          </a:p>
          <a:p>
            <a:pPr marL="0" indent="0" algn="ctr">
              <a:buNone/>
            </a:pPr>
            <a:endParaRPr lang="en-US" sz="36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2680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Si Clauses </a:t>
            </a:r>
            <a:br>
              <a:rPr lang="en-US" dirty="0" smtClean="0"/>
            </a:br>
            <a:r>
              <a:rPr lang="en-US" dirty="0" smtClean="0"/>
              <a:t>(Propositions avec “</a:t>
            </a:r>
            <a:r>
              <a:rPr lang="en-US" dirty="0" err="1" smtClean="0"/>
              <a:t>si</a:t>
            </a:r>
            <a:r>
              <a:rPr lang="en-US" dirty="0" smtClean="0"/>
              <a:t>”)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828800"/>
            <a:ext cx="8991600" cy="452596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dirty="0" smtClean="0">
                <a:latin typeface="Comic Sans MS" pitchFamily="66" charset="0"/>
              </a:rPr>
              <a:t>EXAMPLES:</a:t>
            </a:r>
          </a:p>
          <a:p>
            <a:pPr marL="0" indent="0" algn="ctr">
              <a:buNone/>
            </a:pPr>
            <a:endParaRPr lang="en-US" sz="3600" dirty="0">
              <a:latin typeface="+mj-lt"/>
            </a:endParaRPr>
          </a:p>
          <a:p>
            <a:pPr marL="0" indent="0">
              <a:buNone/>
            </a:pPr>
            <a:r>
              <a:rPr lang="en-US" sz="3600" dirty="0" smtClean="0">
                <a:latin typeface="+mj-lt"/>
              </a:rPr>
              <a:t>1. </a:t>
            </a:r>
            <a:r>
              <a:rPr lang="en-US" sz="3600" dirty="0" smtClean="0">
                <a:solidFill>
                  <a:srgbClr val="FFFF00"/>
                </a:solidFill>
                <a:latin typeface="+mj-lt"/>
              </a:rPr>
              <a:t>Si</a:t>
            </a:r>
            <a:r>
              <a:rPr lang="en-US" sz="3600" dirty="0" smtClean="0">
                <a:latin typeface="+mj-lt"/>
              </a:rPr>
              <a:t> </a:t>
            </a:r>
            <a:r>
              <a:rPr lang="en-US" sz="3600" dirty="0" err="1" smtClean="0">
                <a:latin typeface="+mj-lt"/>
              </a:rPr>
              <a:t>j’</a:t>
            </a:r>
            <a:r>
              <a:rPr lang="en-US" sz="3600" dirty="0" err="1" smtClean="0">
                <a:solidFill>
                  <a:srgbClr val="FFC000"/>
                </a:solidFill>
                <a:latin typeface="+mj-lt"/>
                <a:cs typeface="Calibri"/>
              </a:rPr>
              <a:t>étudie</a:t>
            </a:r>
            <a:r>
              <a:rPr lang="en-US" sz="3600" dirty="0" smtClean="0">
                <a:latin typeface="+mj-lt"/>
                <a:cs typeface="Calibri"/>
              </a:rPr>
              <a:t> beaucoup, </a:t>
            </a:r>
            <a:r>
              <a:rPr lang="en-US" sz="3600" dirty="0">
                <a:latin typeface="+mj-lt"/>
                <a:cs typeface="Calibri"/>
              </a:rPr>
              <a:t>je </a:t>
            </a:r>
            <a:r>
              <a:rPr lang="en-US" sz="3600" dirty="0" err="1" smtClean="0">
                <a:solidFill>
                  <a:srgbClr val="92D050"/>
                </a:solidFill>
                <a:latin typeface="+mj-lt"/>
                <a:cs typeface="Calibri"/>
              </a:rPr>
              <a:t>réussirai</a:t>
            </a:r>
            <a:r>
              <a:rPr lang="en-US" sz="3600" dirty="0" smtClean="0">
                <a:latin typeface="+mj-lt"/>
                <a:cs typeface="Calibri"/>
              </a:rPr>
              <a:t> à </a:t>
            </a:r>
            <a:r>
              <a:rPr lang="en-US" sz="3600" dirty="0" err="1" smtClean="0">
                <a:latin typeface="+mj-lt"/>
                <a:cs typeface="Calibri"/>
              </a:rPr>
              <a:t>mon</a:t>
            </a:r>
            <a:r>
              <a:rPr lang="en-US" sz="3600" dirty="0">
                <a:latin typeface="+mj-lt"/>
                <a:cs typeface="Calibri"/>
              </a:rPr>
              <a:t> </a:t>
            </a:r>
            <a:r>
              <a:rPr lang="en-US" sz="3600" dirty="0" err="1" smtClean="0">
                <a:latin typeface="+mj-lt"/>
                <a:cs typeface="Calibri"/>
              </a:rPr>
              <a:t>examen</a:t>
            </a:r>
            <a:r>
              <a:rPr lang="en-US" sz="3600" dirty="0" smtClean="0">
                <a:latin typeface="+mj-lt"/>
                <a:cs typeface="Calibri"/>
              </a:rPr>
              <a:t>!</a:t>
            </a:r>
          </a:p>
          <a:p>
            <a:pPr marL="0" indent="0">
              <a:buNone/>
            </a:pPr>
            <a:endParaRPr lang="en-US" sz="3600" dirty="0">
              <a:latin typeface="+mj-lt"/>
              <a:cs typeface="Calibri"/>
            </a:endParaRPr>
          </a:p>
          <a:p>
            <a:pPr marL="0" indent="0">
              <a:buNone/>
            </a:pPr>
            <a:r>
              <a:rPr lang="en-US" sz="3600" dirty="0" smtClean="0">
                <a:latin typeface="+mj-lt"/>
                <a:cs typeface="Calibri"/>
              </a:rPr>
              <a:t>2. </a:t>
            </a:r>
            <a:r>
              <a:rPr lang="en-US" sz="3600" dirty="0" smtClean="0">
                <a:solidFill>
                  <a:srgbClr val="FFFF00"/>
                </a:solidFill>
                <a:latin typeface="+mj-lt"/>
                <a:cs typeface="Calibri"/>
              </a:rPr>
              <a:t>Si</a:t>
            </a:r>
            <a:r>
              <a:rPr lang="en-US" sz="3600" dirty="0" smtClean="0">
                <a:latin typeface="+mj-lt"/>
                <a:cs typeface="Calibri"/>
              </a:rPr>
              <a:t> je </a:t>
            </a:r>
            <a:r>
              <a:rPr lang="en-US" sz="3600" dirty="0" err="1" smtClean="0">
                <a:solidFill>
                  <a:srgbClr val="FFC000"/>
                </a:solidFill>
                <a:latin typeface="+mj-lt"/>
                <a:cs typeface="Calibri"/>
              </a:rPr>
              <a:t>dors</a:t>
            </a:r>
            <a:r>
              <a:rPr lang="en-US" sz="3600" dirty="0" smtClean="0">
                <a:latin typeface="+mj-lt"/>
                <a:cs typeface="Calibri"/>
              </a:rPr>
              <a:t> </a:t>
            </a:r>
            <a:r>
              <a:rPr lang="en-US" sz="3600" dirty="0" err="1" smtClean="0">
                <a:latin typeface="+mj-lt"/>
                <a:cs typeface="Calibri"/>
              </a:rPr>
              <a:t>huit</a:t>
            </a:r>
            <a:r>
              <a:rPr lang="en-US" sz="3600" dirty="0" smtClean="0">
                <a:latin typeface="+mj-lt"/>
                <a:cs typeface="Calibri"/>
              </a:rPr>
              <a:t> </a:t>
            </a:r>
            <a:r>
              <a:rPr lang="en-US" sz="3600" dirty="0" err="1" smtClean="0">
                <a:latin typeface="+mj-lt"/>
                <a:cs typeface="Calibri"/>
              </a:rPr>
              <a:t>heures</a:t>
            </a:r>
            <a:r>
              <a:rPr lang="en-US" sz="3600" dirty="0" smtClean="0">
                <a:latin typeface="+mj-lt"/>
                <a:cs typeface="Calibri"/>
              </a:rPr>
              <a:t> le </a:t>
            </a:r>
            <a:r>
              <a:rPr lang="en-US" sz="3600" dirty="0" err="1" smtClean="0">
                <a:latin typeface="+mj-lt"/>
                <a:cs typeface="Calibri"/>
              </a:rPr>
              <a:t>soir</a:t>
            </a:r>
            <a:r>
              <a:rPr lang="en-US" sz="3600" dirty="0" smtClean="0">
                <a:latin typeface="+mj-lt"/>
                <a:cs typeface="Calibri"/>
              </a:rPr>
              <a:t>, je ne </a:t>
            </a:r>
            <a:r>
              <a:rPr lang="en-US" sz="3600" dirty="0" err="1" smtClean="0">
                <a:solidFill>
                  <a:srgbClr val="92D050"/>
                </a:solidFill>
                <a:latin typeface="+mj-lt"/>
                <a:cs typeface="Calibri"/>
              </a:rPr>
              <a:t>serai</a:t>
            </a:r>
            <a:r>
              <a:rPr lang="en-US" sz="3600" dirty="0" smtClean="0">
                <a:latin typeface="+mj-lt"/>
                <a:cs typeface="Calibri"/>
              </a:rPr>
              <a:t> pas </a:t>
            </a:r>
            <a:r>
              <a:rPr lang="en-US" sz="3600" dirty="0" err="1" smtClean="0">
                <a:latin typeface="+mj-lt"/>
                <a:cs typeface="Calibri"/>
              </a:rPr>
              <a:t>fatigué</a:t>
            </a:r>
            <a:r>
              <a:rPr lang="en-US" sz="3600" dirty="0" smtClean="0">
                <a:latin typeface="+mj-lt"/>
                <a:cs typeface="Calibri"/>
              </a:rPr>
              <a:t>.</a:t>
            </a:r>
          </a:p>
          <a:p>
            <a:pPr marL="0" indent="0">
              <a:buNone/>
            </a:pPr>
            <a:endParaRPr lang="en-US" sz="3600" dirty="0">
              <a:latin typeface="Comic Sans MS" pitchFamily="66" charset="0"/>
              <a:cs typeface="Calibri"/>
            </a:endParaRPr>
          </a:p>
          <a:p>
            <a:pPr marL="0" indent="0">
              <a:buNone/>
            </a:pPr>
            <a:endParaRPr lang="en-US" sz="3600" dirty="0">
              <a:latin typeface="Comic Sans MS" pitchFamily="66" charset="0"/>
            </a:endParaRPr>
          </a:p>
          <a:p>
            <a:pPr marL="0" indent="0" algn="ctr">
              <a:buNone/>
            </a:pPr>
            <a:endParaRPr lang="en-US" sz="3600" dirty="0" smtClean="0">
              <a:latin typeface="Comic Sans MS" pitchFamily="66" charset="0"/>
            </a:endParaRPr>
          </a:p>
          <a:p>
            <a:pPr marL="0" indent="0" algn="ctr">
              <a:buNone/>
            </a:pPr>
            <a:endParaRPr lang="en-US" sz="36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5702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Si Clauses </a:t>
            </a:r>
            <a:br>
              <a:rPr lang="en-US" dirty="0" smtClean="0"/>
            </a:br>
            <a:r>
              <a:rPr lang="en-US" dirty="0" smtClean="0"/>
              <a:t>(Propositions avec “</a:t>
            </a:r>
            <a:r>
              <a:rPr lang="en-US" dirty="0" err="1" smtClean="0"/>
              <a:t>si</a:t>
            </a:r>
            <a:r>
              <a:rPr lang="en-US" dirty="0" smtClean="0"/>
              <a:t>”)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828800"/>
            <a:ext cx="8991600" cy="4525963"/>
          </a:xfrm>
        </p:spPr>
        <p:txBody>
          <a:bodyPr>
            <a:noAutofit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fr-FR" sz="2800" dirty="0" smtClean="0"/>
              <a:t>Si elle a mal aux dents, elle ______ voir un dentiste. (aller)</a:t>
            </a:r>
            <a:endParaRPr lang="en-US" sz="2800" dirty="0" smtClean="0"/>
          </a:p>
          <a:p>
            <a:pPr marL="514350" lvl="0" indent="-514350">
              <a:buFont typeface="+mj-lt"/>
              <a:buAutoNum type="arabicPeriod"/>
            </a:pPr>
            <a:r>
              <a:rPr lang="fr-FR" sz="2800" dirty="0" smtClean="0"/>
              <a:t>Si vous ________ froid, vous porterez un pull. (avoir)</a:t>
            </a:r>
            <a:endParaRPr lang="en-US" sz="2800" dirty="0" smtClean="0"/>
          </a:p>
          <a:p>
            <a:pPr marL="514350" lvl="0" indent="-514350">
              <a:buFont typeface="+mj-lt"/>
              <a:buAutoNum type="arabicPeriod"/>
            </a:pPr>
            <a:r>
              <a:rPr lang="fr-FR" sz="2800" dirty="0" smtClean="0"/>
              <a:t>S’ils ont mal à la tête, ils ____________ de l’aspirine. (prendre)</a:t>
            </a:r>
            <a:endParaRPr lang="en-US" sz="2800" dirty="0" smtClean="0"/>
          </a:p>
          <a:p>
            <a:pPr marL="514350" lvl="0" indent="-514350">
              <a:buFont typeface="+mj-lt"/>
              <a:buAutoNum type="arabicPeriod"/>
            </a:pPr>
            <a:r>
              <a:rPr lang="fr-FR" sz="2800" dirty="0" smtClean="0"/>
              <a:t>S'il fait beau, nous ________ à la plage faire du surf. (aller)</a:t>
            </a:r>
            <a:endParaRPr lang="en-US" sz="2800" dirty="0" smtClean="0"/>
          </a:p>
          <a:p>
            <a:pPr marL="514350" lvl="0" indent="-514350">
              <a:buFont typeface="+mj-lt"/>
              <a:buAutoNum type="arabicPeriod"/>
            </a:pPr>
            <a:r>
              <a:rPr lang="fr-FR" sz="2800" dirty="0" smtClean="0"/>
              <a:t>Si tu pratiques beaucoup de natation, tu ________moins mal au dos! (avoir)</a:t>
            </a:r>
            <a:endParaRPr lang="en-US" sz="2800" dirty="0" smtClean="0"/>
          </a:p>
          <a:p>
            <a:pPr marL="0" indent="0">
              <a:buNone/>
            </a:pPr>
            <a:endParaRPr lang="en-US" sz="2600" dirty="0" smtClean="0">
              <a:latin typeface="Comic Sans MS" pitchFamily="66" charset="0"/>
              <a:cs typeface="Calibri"/>
            </a:endParaRPr>
          </a:p>
          <a:p>
            <a:pPr marL="0" indent="0">
              <a:buNone/>
            </a:pPr>
            <a:endParaRPr lang="en-US" sz="2600" dirty="0" smtClean="0">
              <a:latin typeface="Comic Sans MS" pitchFamily="66" charset="0"/>
            </a:endParaRPr>
          </a:p>
          <a:p>
            <a:pPr marL="0" indent="0" algn="ctr">
              <a:buNone/>
            </a:pPr>
            <a:endParaRPr lang="en-US" sz="2600" dirty="0" smtClean="0">
              <a:latin typeface="Comic Sans MS" pitchFamily="66" charset="0"/>
            </a:endParaRPr>
          </a:p>
          <a:p>
            <a:pPr marL="0" indent="0" algn="ctr">
              <a:buNone/>
            </a:pPr>
            <a:endParaRPr lang="en-US" sz="3600" dirty="0"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87636" y="1787238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C000"/>
                </a:solidFill>
              </a:rPr>
              <a:t>ira</a:t>
            </a:r>
            <a:endParaRPr lang="en-US" sz="2800" dirty="0">
              <a:solidFill>
                <a:srgbClr val="FFC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81200" y="2757477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C000"/>
                </a:solidFill>
              </a:rPr>
              <a:t>avez</a:t>
            </a:r>
            <a:endParaRPr lang="en-US" sz="2800" dirty="0">
              <a:solidFill>
                <a:srgbClr val="FFC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57303" y="3280697"/>
            <a:ext cx="17518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C000"/>
                </a:solidFill>
              </a:rPr>
              <a:t>prendront</a:t>
            </a:r>
            <a:endParaRPr lang="en-US" sz="2800" dirty="0">
              <a:solidFill>
                <a:srgbClr val="FFC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709158" y="4267200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C000"/>
                </a:solidFill>
              </a:rPr>
              <a:t>irons</a:t>
            </a:r>
            <a:endParaRPr lang="en-US" sz="2800" dirty="0">
              <a:solidFill>
                <a:srgbClr val="FFC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781800" y="5181600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C000"/>
                </a:solidFill>
              </a:rPr>
              <a:t>auras</a:t>
            </a:r>
            <a:endParaRPr lang="en-US" sz="28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60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12" grpId="0"/>
      <p:bldP spid="13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Si Clauses </a:t>
            </a:r>
            <a:br>
              <a:rPr lang="en-US" dirty="0" smtClean="0"/>
            </a:br>
            <a:r>
              <a:rPr lang="en-US" dirty="0" smtClean="0"/>
              <a:t>(Propositions avec “</a:t>
            </a:r>
            <a:r>
              <a:rPr lang="en-US" dirty="0" err="1" smtClean="0"/>
              <a:t>si</a:t>
            </a:r>
            <a:r>
              <a:rPr lang="en-US" dirty="0" smtClean="0"/>
              <a:t>”)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828800"/>
            <a:ext cx="8991600" cy="4525963"/>
          </a:xfrm>
        </p:spPr>
        <p:txBody>
          <a:bodyPr>
            <a:no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fr-FR" sz="2800" dirty="0"/>
              <a:t>Si vous </a:t>
            </a:r>
            <a:r>
              <a:rPr lang="fr-FR" sz="2800" dirty="0" smtClean="0"/>
              <a:t>____________le </a:t>
            </a:r>
            <a:r>
              <a:rPr lang="fr-FR" sz="2800" dirty="0"/>
              <a:t>travail, vous jouerez au football. (finir)</a:t>
            </a:r>
            <a:endParaRPr lang="en-US" sz="2800" dirty="0"/>
          </a:p>
          <a:p>
            <a:pPr marL="457200" lvl="0" indent="-457200">
              <a:buFont typeface="+mj-lt"/>
              <a:buAutoNum type="arabicPeriod"/>
            </a:pPr>
            <a:r>
              <a:rPr lang="fr-FR" sz="2800" dirty="0"/>
              <a:t>Si notre club gagne la coupe, nous </a:t>
            </a:r>
            <a:r>
              <a:rPr lang="fr-FR" sz="2800" dirty="0" smtClean="0"/>
              <a:t>_________  </a:t>
            </a:r>
            <a:r>
              <a:rPr lang="fr-FR" sz="2800" dirty="0"/>
              <a:t>très heureux! (être</a:t>
            </a:r>
            <a:r>
              <a:rPr lang="fr-FR" sz="2800" dirty="0" smtClean="0"/>
              <a:t>)</a:t>
            </a:r>
            <a:endParaRPr lang="en-US" sz="2800" dirty="0"/>
          </a:p>
          <a:p>
            <a:pPr marL="457200" lvl="0" indent="-457200">
              <a:buFont typeface="+mj-lt"/>
              <a:buAutoNum type="arabicPeriod"/>
            </a:pPr>
            <a:r>
              <a:rPr lang="fr-FR" sz="2800" dirty="0"/>
              <a:t>Si tu achètes une voiture, tu ne </a:t>
            </a:r>
            <a:r>
              <a:rPr lang="fr-FR" sz="2800" dirty="0" smtClean="0"/>
              <a:t>__________ </a:t>
            </a:r>
            <a:r>
              <a:rPr lang="fr-FR" sz="2800" dirty="0"/>
              <a:t>pas payer le loyer. (pouvoir)</a:t>
            </a:r>
            <a:endParaRPr lang="en-US" sz="2800" dirty="0"/>
          </a:p>
          <a:p>
            <a:pPr marL="457200" lvl="0" indent="-457200">
              <a:buFont typeface="+mj-lt"/>
              <a:buAutoNum type="arabicPeriod"/>
            </a:pPr>
            <a:r>
              <a:rPr lang="fr-FR" sz="2800" dirty="0"/>
              <a:t>S'il fait beau, on </a:t>
            </a:r>
            <a:r>
              <a:rPr lang="fr-FR" sz="2800" dirty="0" smtClean="0"/>
              <a:t>__________sur </a:t>
            </a:r>
            <a:r>
              <a:rPr lang="fr-FR" sz="2800" dirty="0"/>
              <a:t>la terrasse. (manger)  </a:t>
            </a:r>
            <a:endParaRPr lang="en-US" sz="2800" dirty="0"/>
          </a:p>
          <a:p>
            <a:pPr marL="457200" lvl="0" indent="-457200">
              <a:buFont typeface="+mj-lt"/>
              <a:buAutoNum type="arabicPeriod"/>
            </a:pPr>
            <a:r>
              <a:rPr lang="fr-FR" sz="2800" dirty="0"/>
              <a:t>J</a:t>
            </a:r>
            <a:r>
              <a:rPr lang="fr-FR" sz="2800" dirty="0" smtClean="0"/>
              <a:t>e ________ </a:t>
            </a:r>
            <a:r>
              <a:rPr lang="fr-FR" sz="2800" dirty="0"/>
              <a:t>du ski </a:t>
            </a:r>
            <a:r>
              <a:rPr lang="fr-FR" sz="2800" dirty="0" smtClean="0"/>
              <a:t>nautique, si </a:t>
            </a:r>
            <a:r>
              <a:rPr lang="fr-FR" sz="2800" dirty="0"/>
              <a:t>j'ai le temps cet </a:t>
            </a:r>
            <a:r>
              <a:rPr lang="fr-FR" sz="2800" dirty="0" smtClean="0"/>
              <a:t>été. (faire)</a:t>
            </a:r>
            <a:endParaRPr lang="en-US" sz="2800" dirty="0"/>
          </a:p>
          <a:p>
            <a:pPr marL="0" indent="0">
              <a:buNone/>
            </a:pPr>
            <a:endParaRPr lang="en-US" sz="2600" dirty="0" smtClean="0">
              <a:latin typeface="Comic Sans MS" pitchFamily="66" charset="0"/>
              <a:cs typeface="Calibri"/>
            </a:endParaRPr>
          </a:p>
          <a:p>
            <a:pPr marL="0" indent="0">
              <a:buNone/>
            </a:pPr>
            <a:endParaRPr lang="en-US" sz="2600" dirty="0" smtClean="0">
              <a:latin typeface="Comic Sans MS" pitchFamily="66" charset="0"/>
            </a:endParaRPr>
          </a:p>
          <a:p>
            <a:pPr marL="0" indent="0" algn="ctr">
              <a:buNone/>
            </a:pPr>
            <a:endParaRPr lang="en-US" sz="2600" dirty="0" smtClean="0">
              <a:latin typeface="Comic Sans MS" pitchFamily="66" charset="0"/>
            </a:endParaRPr>
          </a:p>
          <a:p>
            <a:pPr marL="0" indent="0" algn="ctr">
              <a:buNone/>
            </a:pPr>
            <a:endParaRPr lang="en-US" sz="3600" dirty="0">
              <a:latin typeface="Comic Sans MS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15837" y="1770130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C000"/>
                </a:solidFill>
              </a:rPr>
              <a:t>finissez</a:t>
            </a:r>
            <a:endParaRPr lang="en-US" sz="2800" dirty="0">
              <a:solidFill>
                <a:srgbClr val="FFC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15000" y="2743200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C000"/>
                </a:solidFill>
              </a:rPr>
              <a:t>serons</a:t>
            </a:r>
            <a:endParaRPr lang="en-US" sz="2800" dirty="0">
              <a:solidFill>
                <a:srgbClr val="FFC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638800" y="3725246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C000"/>
                </a:solidFill>
              </a:rPr>
              <a:t>pourras</a:t>
            </a:r>
            <a:endParaRPr lang="en-US" sz="2800" dirty="0">
              <a:solidFill>
                <a:srgbClr val="FFC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76600" y="4648200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C000"/>
                </a:solidFill>
              </a:rPr>
              <a:t>mangera</a:t>
            </a:r>
            <a:endParaRPr lang="en-US" sz="2800" dirty="0">
              <a:solidFill>
                <a:srgbClr val="FFC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77637" y="5164915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C000"/>
                </a:solidFill>
              </a:rPr>
              <a:t>ferai</a:t>
            </a:r>
            <a:endParaRPr lang="en-US" sz="28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0718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/>
      <p:bldP spid="14" grpId="0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 Clauses- </a:t>
            </a:r>
            <a:r>
              <a:rPr lang="en-US" dirty="0" err="1" smtClean="0"/>
              <a:t>Activité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52600"/>
            <a:ext cx="76962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On a sheet of paper, make up 2 “</a:t>
            </a:r>
            <a:r>
              <a:rPr lang="en-US" dirty="0" err="1" smtClean="0"/>
              <a:t>si</a:t>
            </a:r>
            <a:r>
              <a:rPr lang="en-US" dirty="0" smtClean="0"/>
              <a:t> + </a:t>
            </a:r>
            <a:r>
              <a:rPr lang="en-US" dirty="0" err="1" smtClean="0"/>
              <a:t>présent</a:t>
            </a:r>
            <a:r>
              <a:rPr lang="en-US" dirty="0" smtClean="0"/>
              <a:t>” clauses and 2 “</a:t>
            </a:r>
            <a:r>
              <a:rPr lang="en-US" dirty="0" err="1" smtClean="0"/>
              <a:t>futur</a:t>
            </a:r>
            <a:r>
              <a:rPr lang="en-US" dirty="0" smtClean="0"/>
              <a:t> simple” clauses (do NOT write complete sentences).  Then, get up and meet 4 different classmates.  Ask each of them for a clause needed to complete your sentences.  Record their clauses to complete your sentences and translate the silly sentences you come up with!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45104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11362"/>
          </a:xfrm>
        </p:spPr>
        <p:txBody>
          <a:bodyPr>
            <a:normAutofit/>
          </a:bodyPr>
          <a:lstStyle/>
          <a:p>
            <a:r>
              <a:rPr lang="en-US" dirty="0" err="1" smtClean="0"/>
              <a:t>VENIR</a:t>
            </a:r>
            <a:r>
              <a:rPr lang="en-US" dirty="0" smtClean="0"/>
              <a:t> …and verbs like it!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35814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000" dirty="0" err="1"/>
              <a:t>venir</a:t>
            </a:r>
            <a:r>
              <a:rPr lang="en-US" sz="4000" dirty="0"/>
              <a:t>: to come</a:t>
            </a:r>
            <a:br>
              <a:rPr lang="en-US" sz="4000" dirty="0"/>
            </a:br>
            <a:r>
              <a:rPr lang="en-US" sz="4000" dirty="0" err="1"/>
              <a:t>devenir</a:t>
            </a:r>
            <a:r>
              <a:rPr lang="en-US" sz="4000" dirty="0"/>
              <a:t>: to </a:t>
            </a:r>
            <a:r>
              <a:rPr lang="en-US" sz="4000" dirty="0" smtClean="0"/>
              <a:t>become</a:t>
            </a:r>
          </a:p>
          <a:p>
            <a:pPr marL="0" indent="0" algn="ctr">
              <a:buNone/>
            </a:pPr>
            <a:r>
              <a:rPr lang="en-US" sz="4000" dirty="0" err="1" smtClean="0"/>
              <a:t>parvenir</a:t>
            </a:r>
            <a:r>
              <a:rPr lang="en-US" sz="4000" dirty="0" smtClean="0"/>
              <a:t>: to achieve</a:t>
            </a:r>
          </a:p>
          <a:p>
            <a:pPr marL="0" indent="0" algn="ctr">
              <a:buNone/>
            </a:pPr>
            <a:r>
              <a:rPr lang="en-US" sz="4000" dirty="0" err="1" smtClean="0"/>
              <a:t>revenir</a:t>
            </a:r>
            <a:r>
              <a:rPr lang="en-US" sz="4000" dirty="0" smtClean="0"/>
              <a:t>: to come back</a:t>
            </a:r>
          </a:p>
          <a:p>
            <a:pPr marL="0" indent="0" algn="ctr">
              <a:buNone/>
            </a:pPr>
            <a:endParaRPr lang="en-US" sz="3600" dirty="0">
              <a:solidFill>
                <a:srgbClr val="FFFF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1863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325562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VENIR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828800"/>
            <a:ext cx="8229600" cy="35814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600" dirty="0" smtClean="0">
                <a:latin typeface="Comic Sans MS" pitchFamily="66" charset="0"/>
              </a:rPr>
              <a:t>je </a:t>
            </a:r>
            <a:r>
              <a:rPr lang="en-US" sz="3600" dirty="0" err="1" smtClean="0">
                <a:solidFill>
                  <a:srgbClr val="FFFF00"/>
                </a:solidFill>
                <a:latin typeface="Comic Sans MS" pitchFamily="66" charset="0"/>
              </a:rPr>
              <a:t>viens</a:t>
            </a:r>
            <a:r>
              <a:rPr lang="en-US" sz="3600" dirty="0" smtClean="0">
                <a:latin typeface="Comic Sans MS" pitchFamily="66" charset="0"/>
              </a:rPr>
              <a:t>			nous </a:t>
            </a:r>
            <a:r>
              <a:rPr lang="en-US" sz="3600" dirty="0" err="1" smtClean="0">
                <a:solidFill>
                  <a:srgbClr val="FFFF00"/>
                </a:solidFill>
                <a:latin typeface="Comic Sans MS" pitchFamily="66" charset="0"/>
              </a:rPr>
              <a:t>venons</a:t>
            </a:r>
            <a:endParaRPr lang="en-US" sz="3600" dirty="0" smtClean="0">
              <a:solidFill>
                <a:srgbClr val="FFFF00"/>
              </a:solidFill>
              <a:latin typeface="Comic Sans MS" pitchFamily="66" charset="0"/>
            </a:endParaRPr>
          </a:p>
          <a:p>
            <a:pPr marL="0" indent="0" algn="ctr">
              <a:buNone/>
            </a:pPr>
            <a:endParaRPr lang="en-US" sz="36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US" sz="3600" dirty="0" err="1" smtClean="0">
                <a:latin typeface="Comic Sans MS" pitchFamily="66" charset="0"/>
              </a:rPr>
              <a:t>tu</a:t>
            </a:r>
            <a:r>
              <a:rPr lang="en-US" sz="3600" dirty="0" smtClean="0">
                <a:latin typeface="Comic Sans MS" pitchFamily="66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Comic Sans MS" pitchFamily="66" charset="0"/>
              </a:rPr>
              <a:t>viens</a:t>
            </a:r>
            <a:r>
              <a:rPr lang="en-US" sz="3600" dirty="0" smtClean="0">
                <a:latin typeface="Comic Sans MS" pitchFamily="66" charset="0"/>
              </a:rPr>
              <a:t>			</a:t>
            </a:r>
            <a:r>
              <a:rPr lang="en-US" sz="3600" dirty="0" err="1" smtClean="0">
                <a:latin typeface="Comic Sans MS" pitchFamily="66" charset="0"/>
              </a:rPr>
              <a:t>vous</a:t>
            </a:r>
            <a:r>
              <a:rPr lang="en-US" sz="3600" dirty="0" smtClean="0">
                <a:latin typeface="Comic Sans MS" pitchFamily="66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Comic Sans MS" pitchFamily="66" charset="0"/>
              </a:rPr>
              <a:t>venez</a:t>
            </a:r>
            <a:endParaRPr lang="en-US" sz="3600" dirty="0" smtClean="0">
              <a:solidFill>
                <a:srgbClr val="FFFF00"/>
              </a:solidFill>
              <a:latin typeface="Comic Sans MS" pitchFamily="66" charset="0"/>
            </a:endParaRPr>
          </a:p>
          <a:p>
            <a:pPr marL="0" indent="0" algn="ctr">
              <a:buNone/>
            </a:pPr>
            <a:endParaRPr lang="en-US" sz="36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US" sz="3600" dirty="0" err="1" smtClean="0">
                <a:latin typeface="Comic Sans MS" pitchFamily="66" charset="0"/>
              </a:rPr>
              <a:t>il</a:t>
            </a:r>
            <a:r>
              <a:rPr lang="en-US" sz="3600" dirty="0" smtClean="0">
                <a:latin typeface="Comic Sans MS" pitchFamily="66" charset="0"/>
              </a:rPr>
              <a:t>/</a:t>
            </a:r>
            <a:r>
              <a:rPr lang="en-US" sz="3600" dirty="0" err="1" smtClean="0">
                <a:latin typeface="Comic Sans MS" pitchFamily="66" charset="0"/>
              </a:rPr>
              <a:t>elle</a:t>
            </a:r>
            <a:r>
              <a:rPr lang="en-US" sz="3600" dirty="0" smtClean="0">
                <a:latin typeface="Comic Sans MS" pitchFamily="66" charset="0"/>
              </a:rPr>
              <a:t>/on </a:t>
            </a:r>
            <a:r>
              <a:rPr lang="en-US" sz="3600" dirty="0" err="1" smtClean="0">
                <a:solidFill>
                  <a:srgbClr val="FFFF00"/>
                </a:solidFill>
                <a:latin typeface="Comic Sans MS" pitchFamily="66" charset="0"/>
              </a:rPr>
              <a:t>vient</a:t>
            </a:r>
            <a:r>
              <a:rPr lang="en-US" sz="3600" dirty="0" smtClean="0">
                <a:latin typeface="Comic Sans MS" pitchFamily="66" charset="0"/>
              </a:rPr>
              <a:t>		</a:t>
            </a:r>
            <a:r>
              <a:rPr lang="en-US" sz="3600" dirty="0" err="1" smtClean="0">
                <a:latin typeface="Comic Sans MS" pitchFamily="66" charset="0"/>
              </a:rPr>
              <a:t>vous</a:t>
            </a:r>
            <a:r>
              <a:rPr lang="en-US" sz="3600" dirty="0" smtClean="0">
                <a:latin typeface="Comic Sans MS" pitchFamily="66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Comic Sans MS" pitchFamily="66" charset="0"/>
              </a:rPr>
              <a:t>viennent</a:t>
            </a:r>
            <a:endParaRPr lang="en-US" sz="3600" dirty="0">
              <a:solidFill>
                <a:srgbClr val="FFFF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0130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0"/>
            <a:ext cx="8229600" cy="1143000"/>
          </a:xfrm>
        </p:spPr>
        <p:txBody>
          <a:bodyPr/>
          <a:lstStyle/>
          <a:p>
            <a:pPr algn="l"/>
            <a:r>
              <a:rPr lang="en-US" dirty="0" smtClean="0"/>
              <a:t>Le </a:t>
            </a:r>
            <a:r>
              <a:rPr lang="en-US" dirty="0" err="1" smtClean="0"/>
              <a:t>Futur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1. Je _______ (</a:t>
            </a:r>
            <a:r>
              <a:rPr lang="en-US" dirty="0" err="1" smtClean="0"/>
              <a:t>être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			2. </a:t>
            </a:r>
            <a:r>
              <a:rPr lang="en-US" dirty="0" err="1" smtClean="0"/>
              <a:t>Tu</a:t>
            </a:r>
            <a:r>
              <a:rPr lang="en-US" dirty="0" smtClean="0"/>
              <a:t> </a:t>
            </a:r>
            <a:r>
              <a:rPr lang="en-US" dirty="0"/>
              <a:t>________ (</a:t>
            </a:r>
            <a:r>
              <a:rPr lang="en-US" dirty="0" err="1"/>
              <a:t>être</a:t>
            </a:r>
            <a:r>
              <a:rPr lang="en-US" dirty="0"/>
              <a:t>)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3. Elle </a:t>
            </a:r>
            <a:r>
              <a:rPr lang="en-US" dirty="0"/>
              <a:t>________ (</a:t>
            </a:r>
            <a:r>
              <a:rPr lang="en-US" dirty="0" err="1"/>
              <a:t>être</a:t>
            </a:r>
            <a:r>
              <a:rPr lang="en-US" dirty="0" smtClean="0"/>
              <a:t>)  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			4. Il </a:t>
            </a:r>
            <a:r>
              <a:rPr lang="en-US" dirty="0"/>
              <a:t>________ (</a:t>
            </a:r>
            <a:r>
              <a:rPr lang="en-US" dirty="0" err="1"/>
              <a:t>être</a:t>
            </a:r>
            <a:r>
              <a:rPr lang="en-US" dirty="0"/>
              <a:t>)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153824"/>
            <a:ext cx="2209800" cy="1262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2409641"/>
            <a:ext cx="1706212" cy="1632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657600"/>
            <a:ext cx="2209800" cy="1465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4243820"/>
            <a:ext cx="1752600" cy="2600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6607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325562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VENIR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828800"/>
            <a:ext cx="8839200" cy="35814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dirty="0" err="1">
                <a:solidFill>
                  <a:srgbClr val="FF0000"/>
                </a:solidFill>
                <a:latin typeface="Comic Sans MS" pitchFamily="66" charset="0"/>
              </a:rPr>
              <a:t>v</a:t>
            </a:r>
            <a:r>
              <a:rPr lang="en-US" dirty="0" err="1" smtClean="0">
                <a:solidFill>
                  <a:srgbClr val="FF0000"/>
                </a:solidFill>
                <a:latin typeface="Comic Sans MS" pitchFamily="66" charset="0"/>
              </a:rPr>
              <a:t>enir</a:t>
            </a:r>
            <a:r>
              <a:rPr lang="en-US" dirty="0" smtClean="0">
                <a:latin typeface="Comic Sans MS" pitchFamily="66" charset="0"/>
              </a:rPr>
              <a:t> is a special verb.  It means “to come,” BUT if you follow it with “de + </a:t>
            </a:r>
            <a:r>
              <a:rPr lang="en-US" dirty="0" err="1" smtClean="0">
                <a:latin typeface="Comic Sans MS" pitchFamily="66" charset="0"/>
              </a:rPr>
              <a:t>infinitif</a:t>
            </a:r>
            <a:r>
              <a:rPr lang="en-US" dirty="0" smtClean="0">
                <a:latin typeface="Comic Sans MS" pitchFamily="66" charset="0"/>
              </a:rPr>
              <a:t>,” the meaning changes to “just” (as in something just happened).</a:t>
            </a:r>
          </a:p>
          <a:p>
            <a:pPr marL="0" indent="0" algn="ctr">
              <a:buNone/>
            </a:pPr>
            <a:endParaRPr lang="en-US" dirty="0">
              <a:solidFill>
                <a:srgbClr val="FFFF00"/>
              </a:solidFill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US" u="sng" dirty="0" smtClean="0">
                <a:solidFill>
                  <a:srgbClr val="FFFF00"/>
                </a:solidFill>
                <a:latin typeface="Comic Sans MS" pitchFamily="66" charset="0"/>
              </a:rPr>
              <a:t>example:</a:t>
            </a:r>
          </a:p>
          <a:p>
            <a:pPr marL="0" indent="0" algn="ctr">
              <a:buNone/>
            </a:pPr>
            <a:r>
              <a:rPr lang="en-US" dirty="0" smtClean="0">
                <a:solidFill>
                  <a:srgbClr val="FFFF00"/>
                </a:solidFill>
                <a:latin typeface="Comic Sans MS" pitchFamily="66" charset="0"/>
              </a:rPr>
              <a:t>Je </a:t>
            </a:r>
            <a:r>
              <a:rPr lang="en-US" u="sng" dirty="0" err="1" smtClean="0">
                <a:solidFill>
                  <a:srgbClr val="FFFF00"/>
                </a:solidFill>
                <a:latin typeface="Comic Sans MS" pitchFamily="66" charset="0"/>
              </a:rPr>
              <a:t>viens</a:t>
            </a:r>
            <a:r>
              <a:rPr lang="en-US" u="sng" dirty="0" smtClean="0">
                <a:solidFill>
                  <a:srgbClr val="FFFF00"/>
                </a:solidFill>
                <a:latin typeface="Comic Sans MS" pitchFamily="66" charset="0"/>
              </a:rPr>
              <a:t> de </a:t>
            </a:r>
            <a:r>
              <a:rPr lang="en-US" dirty="0" smtClean="0">
                <a:solidFill>
                  <a:srgbClr val="FFFF00"/>
                </a:solidFill>
                <a:latin typeface="Comic Sans MS" pitchFamily="66" charset="0"/>
              </a:rPr>
              <a:t>passer un </a:t>
            </a:r>
            <a:r>
              <a:rPr lang="en-US" dirty="0" err="1" smtClean="0">
                <a:solidFill>
                  <a:srgbClr val="FFFF00"/>
                </a:solidFill>
                <a:latin typeface="Comic Sans MS" pitchFamily="66" charset="0"/>
              </a:rPr>
              <a:t>examen</a:t>
            </a:r>
            <a:endParaRPr lang="en-US" dirty="0">
              <a:solidFill>
                <a:srgbClr val="FFFF00"/>
              </a:solidFill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US" dirty="0" smtClean="0">
                <a:solidFill>
                  <a:srgbClr val="FFFF00"/>
                </a:solidFill>
                <a:latin typeface="Comic Sans MS" pitchFamily="66" charset="0"/>
              </a:rPr>
              <a:t>I just took a test</a:t>
            </a:r>
            <a:endParaRPr lang="en-US" dirty="0">
              <a:solidFill>
                <a:srgbClr val="FFFF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5101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325562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TRADUISEZ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8839200" cy="5562600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FFFF00"/>
                </a:solidFill>
                <a:latin typeface="Comic Sans MS" pitchFamily="66" charset="0"/>
              </a:rPr>
              <a:t>They’ve just arrived (</a:t>
            </a:r>
            <a:r>
              <a:rPr lang="en-US" dirty="0" err="1" smtClean="0">
                <a:solidFill>
                  <a:srgbClr val="FFFF00"/>
                </a:solidFill>
                <a:latin typeface="Comic Sans MS" pitchFamily="66" charset="0"/>
              </a:rPr>
              <a:t>elles</a:t>
            </a:r>
            <a:r>
              <a:rPr lang="en-US" dirty="0" smtClean="0">
                <a:solidFill>
                  <a:srgbClr val="FFFF00"/>
                </a:solidFill>
                <a:latin typeface="Comic Sans MS" pitchFamily="66" charset="0"/>
              </a:rPr>
              <a:t>):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FF00"/>
                </a:solidFill>
                <a:latin typeface="Comic Sans MS" pitchFamily="66" charset="0"/>
              </a:rPr>
              <a:t>	</a:t>
            </a:r>
            <a:r>
              <a:rPr lang="en-US" dirty="0" err="1" smtClean="0">
                <a:latin typeface="Comic Sans MS" pitchFamily="66" charset="0"/>
              </a:rPr>
              <a:t>Elles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viennent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d’arriver</a:t>
            </a:r>
            <a:r>
              <a:rPr lang="en-US" dirty="0" smtClean="0">
                <a:latin typeface="Comic Sans MS" pitchFamily="66" charset="0"/>
              </a:rPr>
              <a:t>.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FF00"/>
                </a:solidFill>
                <a:latin typeface="Comic Sans MS" pitchFamily="66" charset="0"/>
              </a:rPr>
              <a:t>2.  Are you (</a:t>
            </a:r>
            <a:r>
              <a:rPr lang="en-US" dirty="0" err="1" smtClean="0">
                <a:solidFill>
                  <a:srgbClr val="FFFF00"/>
                </a:solidFill>
                <a:latin typeface="Comic Sans MS" pitchFamily="66" charset="0"/>
              </a:rPr>
              <a:t>tu</a:t>
            </a:r>
            <a:r>
              <a:rPr lang="en-US" dirty="0" smtClean="0">
                <a:solidFill>
                  <a:srgbClr val="FFFF00"/>
                </a:solidFill>
                <a:latin typeface="Comic Sans MS" pitchFamily="66" charset="0"/>
              </a:rPr>
              <a:t>) coming from school?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FF00"/>
                </a:solidFill>
                <a:latin typeface="Comic Sans MS" pitchFamily="66" charset="0"/>
              </a:rPr>
              <a:t>	</a:t>
            </a:r>
            <a:r>
              <a:rPr lang="en-US" dirty="0" err="1" smtClean="0">
                <a:latin typeface="Comic Sans MS" pitchFamily="66" charset="0"/>
              </a:rPr>
              <a:t>Tu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viens</a:t>
            </a:r>
            <a:r>
              <a:rPr lang="en-US" dirty="0" smtClean="0">
                <a:latin typeface="Comic Sans MS" pitchFamily="66" charset="0"/>
              </a:rPr>
              <a:t> de </a:t>
            </a:r>
            <a:r>
              <a:rPr lang="en-US" dirty="0" err="1" smtClean="0">
                <a:latin typeface="Comic Sans MS" pitchFamily="66" charset="0"/>
              </a:rPr>
              <a:t>l’</a:t>
            </a:r>
            <a:r>
              <a:rPr lang="en-US" dirty="0" err="1" smtClean="0">
                <a:latin typeface="Comic Sans MS" pitchFamily="66" charset="0"/>
                <a:cs typeface="Calibri"/>
              </a:rPr>
              <a:t>école</a:t>
            </a:r>
            <a:r>
              <a:rPr lang="en-US" dirty="0" smtClean="0">
                <a:latin typeface="Comic Sans MS" pitchFamily="66" charset="0"/>
                <a:cs typeface="Calibri"/>
              </a:rPr>
              <a:t>?</a:t>
            </a:r>
            <a:endParaRPr lang="en-US" dirty="0" smtClean="0">
              <a:latin typeface="Comic Sans MS" pitchFamily="66" charset="0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FFFF00"/>
                </a:solidFill>
                <a:latin typeface="Comic Sans MS" pitchFamily="66" charset="0"/>
              </a:rPr>
              <a:t>3. We’ve just watched the game.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FF00"/>
                </a:solidFill>
                <a:latin typeface="Comic Sans MS" pitchFamily="66" charset="0"/>
              </a:rPr>
              <a:t>	</a:t>
            </a:r>
            <a:r>
              <a:rPr lang="en-US" dirty="0" smtClean="0">
                <a:latin typeface="Comic Sans MS" pitchFamily="66" charset="0"/>
              </a:rPr>
              <a:t>Nous </a:t>
            </a:r>
            <a:r>
              <a:rPr lang="en-US" dirty="0" err="1" smtClean="0">
                <a:latin typeface="Comic Sans MS" pitchFamily="66" charset="0"/>
              </a:rPr>
              <a:t>venons</a:t>
            </a:r>
            <a:r>
              <a:rPr lang="en-US" dirty="0" smtClean="0">
                <a:latin typeface="Comic Sans MS" pitchFamily="66" charset="0"/>
              </a:rPr>
              <a:t> de </a:t>
            </a:r>
            <a:r>
              <a:rPr lang="en-US" dirty="0" err="1" smtClean="0">
                <a:latin typeface="Comic Sans MS" pitchFamily="66" charset="0"/>
              </a:rPr>
              <a:t>regarder</a:t>
            </a:r>
            <a:r>
              <a:rPr lang="en-US" dirty="0" smtClean="0">
                <a:latin typeface="Comic Sans MS" pitchFamily="66" charset="0"/>
              </a:rPr>
              <a:t> le match.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FF00"/>
                </a:solidFill>
                <a:latin typeface="Comic Sans MS" pitchFamily="66" charset="0"/>
              </a:rPr>
              <a:t>4. I’ve just spoken to Marc.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FF00"/>
                </a:solidFill>
                <a:latin typeface="Comic Sans MS" pitchFamily="66" charset="0"/>
              </a:rPr>
              <a:t>	</a:t>
            </a:r>
            <a:r>
              <a:rPr lang="en-US" dirty="0" smtClean="0">
                <a:latin typeface="Comic Sans MS" pitchFamily="66" charset="0"/>
              </a:rPr>
              <a:t>Je </a:t>
            </a:r>
            <a:r>
              <a:rPr lang="en-US" dirty="0" err="1" smtClean="0">
                <a:latin typeface="Comic Sans MS" pitchFamily="66" charset="0"/>
              </a:rPr>
              <a:t>viens</a:t>
            </a:r>
            <a:r>
              <a:rPr lang="en-US" dirty="0" smtClean="0">
                <a:latin typeface="Comic Sans MS" pitchFamily="66" charset="0"/>
              </a:rPr>
              <a:t> de </a:t>
            </a:r>
            <a:r>
              <a:rPr lang="en-US" dirty="0" err="1" smtClean="0">
                <a:latin typeface="Comic Sans MS" pitchFamily="66" charset="0"/>
              </a:rPr>
              <a:t>parler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smtClean="0">
                <a:latin typeface="Comic Sans MS" pitchFamily="66" charset="0"/>
                <a:cs typeface="Calibri"/>
              </a:rPr>
              <a:t>à Marc.</a:t>
            </a:r>
            <a:endParaRPr lang="en-US" dirty="0" smtClean="0">
              <a:latin typeface="Comic Sans MS" pitchFamily="66" charset="0"/>
            </a:endParaRPr>
          </a:p>
          <a:p>
            <a:pPr marL="0" indent="0">
              <a:buNone/>
            </a:pPr>
            <a:endParaRPr lang="en-US" dirty="0" smtClean="0">
              <a:solidFill>
                <a:srgbClr val="FFFF00"/>
              </a:solidFill>
              <a:latin typeface="Comic Sans MS" pitchFamily="66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dirty="0">
              <a:solidFill>
                <a:srgbClr val="FFFF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7574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325562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TRADUISEZ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8839200" cy="5562600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FFFF00"/>
                </a:solidFill>
                <a:latin typeface="Comic Sans MS" pitchFamily="66" charset="0"/>
              </a:rPr>
              <a:t>You (</a:t>
            </a:r>
            <a:r>
              <a:rPr lang="en-US" dirty="0" err="1" smtClean="0">
                <a:solidFill>
                  <a:srgbClr val="FFFF00"/>
                </a:solidFill>
                <a:latin typeface="Comic Sans MS" pitchFamily="66" charset="0"/>
              </a:rPr>
              <a:t>vous</a:t>
            </a:r>
            <a:r>
              <a:rPr lang="en-US" dirty="0" smtClean="0">
                <a:solidFill>
                  <a:srgbClr val="FFFF00"/>
                </a:solidFill>
                <a:latin typeface="Comic Sans MS" pitchFamily="66" charset="0"/>
              </a:rPr>
              <a:t>) are coming from the deli.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FF00"/>
                </a:solidFill>
                <a:latin typeface="Comic Sans MS" pitchFamily="66" charset="0"/>
              </a:rPr>
              <a:t>	</a:t>
            </a:r>
            <a:r>
              <a:rPr lang="en-US" dirty="0" err="1" smtClean="0">
                <a:latin typeface="Comic Sans MS" pitchFamily="66" charset="0"/>
              </a:rPr>
              <a:t>Vous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venez</a:t>
            </a:r>
            <a:r>
              <a:rPr lang="en-US" dirty="0" smtClean="0">
                <a:latin typeface="Comic Sans MS" pitchFamily="66" charset="0"/>
              </a:rPr>
              <a:t> de la charcuterie.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FF00"/>
                </a:solidFill>
                <a:latin typeface="Comic Sans MS" pitchFamily="66" charset="0"/>
              </a:rPr>
              <a:t>2.  He is becoming a doctor.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FF00"/>
                </a:solidFill>
                <a:latin typeface="Comic Sans MS" pitchFamily="66" charset="0"/>
              </a:rPr>
              <a:t>	</a:t>
            </a:r>
            <a:r>
              <a:rPr lang="en-US" dirty="0" smtClean="0">
                <a:latin typeface="Comic Sans MS" pitchFamily="66" charset="0"/>
              </a:rPr>
              <a:t>Il </a:t>
            </a:r>
            <a:r>
              <a:rPr lang="en-US" dirty="0" err="1" smtClean="0">
                <a:latin typeface="Comic Sans MS" pitchFamily="66" charset="0"/>
              </a:rPr>
              <a:t>devient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m</a:t>
            </a:r>
            <a:r>
              <a:rPr lang="en-US" dirty="0" err="1" smtClean="0">
                <a:latin typeface="Comic Sans MS" pitchFamily="66" charset="0"/>
                <a:cs typeface="Calibri"/>
              </a:rPr>
              <a:t>édecin</a:t>
            </a:r>
            <a:r>
              <a:rPr lang="en-US" dirty="0" smtClean="0">
                <a:latin typeface="Comic Sans MS" pitchFamily="66" charset="0"/>
                <a:cs typeface="Calibri"/>
              </a:rPr>
              <a:t>.</a:t>
            </a:r>
            <a:endParaRPr lang="en-US" dirty="0" smtClean="0">
              <a:latin typeface="Comic Sans MS" pitchFamily="66" charset="0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FFFF00"/>
                </a:solidFill>
                <a:latin typeface="Comic Sans MS" pitchFamily="66" charset="0"/>
              </a:rPr>
              <a:t>3. She is coming back from the airport.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FF00"/>
                </a:solidFill>
                <a:latin typeface="Comic Sans MS" pitchFamily="66" charset="0"/>
              </a:rPr>
              <a:t>	</a:t>
            </a:r>
            <a:r>
              <a:rPr lang="en-US" dirty="0" smtClean="0">
                <a:latin typeface="Comic Sans MS" pitchFamily="66" charset="0"/>
              </a:rPr>
              <a:t>Elle </a:t>
            </a:r>
            <a:r>
              <a:rPr lang="en-US" dirty="0" err="1" smtClean="0">
                <a:latin typeface="Comic Sans MS" pitchFamily="66" charset="0"/>
              </a:rPr>
              <a:t>revient</a:t>
            </a:r>
            <a:r>
              <a:rPr lang="en-US" dirty="0" smtClean="0">
                <a:latin typeface="Comic Sans MS" pitchFamily="66" charset="0"/>
              </a:rPr>
              <a:t> de </a:t>
            </a:r>
            <a:r>
              <a:rPr lang="en-US" dirty="0" err="1" smtClean="0">
                <a:latin typeface="Comic Sans MS" pitchFamily="66" charset="0"/>
              </a:rPr>
              <a:t>l’a</a:t>
            </a:r>
            <a:r>
              <a:rPr lang="en-US" dirty="0" err="1" smtClean="0">
                <a:latin typeface="Comic Sans MS" pitchFamily="66" charset="0"/>
                <a:cs typeface="Calibri"/>
              </a:rPr>
              <a:t>éroport</a:t>
            </a:r>
            <a:r>
              <a:rPr lang="en-US" dirty="0" smtClean="0">
                <a:latin typeface="Comic Sans MS" pitchFamily="66" charset="0"/>
                <a:cs typeface="Calibri"/>
              </a:rPr>
              <a:t>.</a:t>
            </a:r>
            <a:endParaRPr lang="en-US" dirty="0" smtClean="0">
              <a:latin typeface="Comic Sans MS" pitchFamily="66" charset="0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FFFF00"/>
                </a:solidFill>
                <a:latin typeface="Comic Sans MS" pitchFamily="66" charset="0"/>
              </a:rPr>
              <a:t>4. Your mom just called. (familiar/singular)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FF00"/>
                </a:solidFill>
                <a:latin typeface="Comic Sans MS" pitchFamily="66" charset="0"/>
              </a:rPr>
              <a:t>	</a:t>
            </a:r>
            <a:r>
              <a:rPr lang="en-US" dirty="0" smtClean="0">
                <a:latin typeface="Comic Sans MS" pitchFamily="66" charset="0"/>
              </a:rPr>
              <a:t>Ta </a:t>
            </a:r>
            <a:r>
              <a:rPr lang="en-US" dirty="0" err="1" smtClean="0">
                <a:latin typeface="Comic Sans MS" pitchFamily="66" charset="0"/>
              </a:rPr>
              <a:t>m</a:t>
            </a:r>
            <a:r>
              <a:rPr lang="en-US" dirty="0" err="1" smtClean="0">
                <a:latin typeface="Comic Sans MS" pitchFamily="66" charset="0"/>
                <a:cs typeface="Calibri"/>
              </a:rPr>
              <a:t>ère</a:t>
            </a:r>
            <a:r>
              <a:rPr lang="en-US" dirty="0" smtClean="0">
                <a:latin typeface="Comic Sans MS" pitchFamily="66" charset="0"/>
                <a:cs typeface="Calibri"/>
              </a:rPr>
              <a:t> </a:t>
            </a:r>
            <a:r>
              <a:rPr lang="en-US" dirty="0" err="1" smtClean="0">
                <a:latin typeface="Comic Sans MS" pitchFamily="66" charset="0"/>
                <a:cs typeface="Calibri"/>
              </a:rPr>
              <a:t>vient</a:t>
            </a:r>
            <a:r>
              <a:rPr lang="en-US" dirty="0" smtClean="0">
                <a:latin typeface="Comic Sans MS" pitchFamily="66" charset="0"/>
                <a:cs typeface="Calibri"/>
              </a:rPr>
              <a:t> de </a:t>
            </a:r>
            <a:r>
              <a:rPr lang="en-US" dirty="0" err="1" smtClean="0">
                <a:latin typeface="Comic Sans MS" pitchFamily="66" charset="0"/>
                <a:cs typeface="Calibri"/>
              </a:rPr>
              <a:t>téléphoner</a:t>
            </a:r>
            <a:r>
              <a:rPr lang="en-US" dirty="0" smtClean="0">
                <a:latin typeface="Comic Sans MS" pitchFamily="66" charset="0"/>
                <a:cs typeface="Calibri"/>
              </a:rPr>
              <a:t>.</a:t>
            </a:r>
            <a:endParaRPr lang="en-US" dirty="0" smtClean="0">
              <a:latin typeface="Comic Sans MS" pitchFamily="66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dirty="0">
              <a:solidFill>
                <a:srgbClr val="FFFF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9205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325562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TRADUISEZ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8839200" cy="5562600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FFFF00"/>
                </a:solidFill>
                <a:latin typeface="Comic Sans MS" pitchFamily="66" charset="0"/>
              </a:rPr>
              <a:t>Are you (</a:t>
            </a:r>
            <a:r>
              <a:rPr lang="en-US" dirty="0" err="1" smtClean="0">
                <a:solidFill>
                  <a:srgbClr val="FFFF00"/>
                </a:solidFill>
                <a:latin typeface="Comic Sans MS" pitchFamily="66" charset="0"/>
              </a:rPr>
              <a:t>tu</a:t>
            </a:r>
            <a:r>
              <a:rPr lang="en-US" dirty="0" smtClean="0">
                <a:solidFill>
                  <a:srgbClr val="FFFF00"/>
                </a:solidFill>
                <a:latin typeface="Comic Sans MS" pitchFamily="66" charset="0"/>
              </a:rPr>
              <a:t>) coming to the party?</a:t>
            </a:r>
            <a:endParaRPr lang="en-US" dirty="0">
              <a:solidFill>
                <a:srgbClr val="FFFF00"/>
              </a:solidFill>
              <a:latin typeface="Comic Sans MS" pitchFamily="66" charset="0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FFFF00"/>
                </a:solidFill>
                <a:latin typeface="Comic Sans MS" pitchFamily="66" charset="0"/>
              </a:rPr>
              <a:t>	</a:t>
            </a:r>
            <a:r>
              <a:rPr lang="en-US" dirty="0" err="1" smtClean="0">
                <a:latin typeface="Comic Sans MS" pitchFamily="66" charset="0"/>
              </a:rPr>
              <a:t>Tu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viens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smtClean="0">
                <a:latin typeface="Comic Sans MS" pitchFamily="66" charset="0"/>
                <a:cs typeface="Calibri"/>
              </a:rPr>
              <a:t>à la </a:t>
            </a:r>
            <a:r>
              <a:rPr lang="en-US" dirty="0" err="1" smtClean="0">
                <a:latin typeface="Comic Sans MS" pitchFamily="66" charset="0"/>
                <a:cs typeface="Calibri"/>
              </a:rPr>
              <a:t>boum</a:t>
            </a:r>
            <a:r>
              <a:rPr lang="en-US" dirty="0">
                <a:latin typeface="Comic Sans MS" pitchFamily="66" charset="0"/>
                <a:cs typeface="Calibri"/>
              </a:rPr>
              <a:t> </a:t>
            </a:r>
            <a:r>
              <a:rPr lang="en-US" dirty="0" smtClean="0">
                <a:latin typeface="Comic Sans MS" pitchFamily="66" charset="0"/>
                <a:cs typeface="Calibri"/>
              </a:rPr>
              <a:t>(fête)?</a:t>
            </a:r>
            <a:endParaRPr lang="en-US" dirty="0" smtClean="0">
              <a:latin typeface="Comic Sans MS" pitchFamily="66" charset="0"/>
            </a:endParaRPr>
          </a:p>
          <a:p>
            <a:pPr marL="514350" indent="-514350">
              <a:buAutoNum type="arabicPeriod" startAt="2"/>
            </a:pPr>
            <a:r>
              <a:rPr lang="en-US" dirty="0" smtClean="0">
                <a:solidFill>
                  <a:srgbClr val="FFFF00"/>
                </a:solidFill>
                <a:latin typeface="Comic Sans MS" pitchFamily="66" charset="0"/>
              </a:rPr>
              <a:t>They (</a:t>
            </a:r>
            <a:r>
              <a:rPr lang="en-US" dirty="0" err="1" smtClean="0">
                <a:solidFill>
                  <a:srgbClr val="FFFF00"/>
                </a:solidFill>
                <a:latin typeface="Comic Sans MS" pitchFamily="66" charset="0"/>
              </a:rPr>
              <a:t>ils</a:t>
            </a:r>
            <a:r>
              <a:rPr lang="en-US" dirty="0" smtClean="0">
                <a:solidFill>
                  <a:srgbClr val="FFFF00"/>
                </a:solidFill>
                <a:latin typeface="Comic Sans MS" pitchFamily="66" charset="0"/>
              </a:rPr>
              <a:t>) are achieving the goals.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FF00"/>
                </a:solidFill>
                <a:latin typeface="Comic Sans MS" pitchFamily="66" charset="0"/>
              </a:rPr>
              <a:t>	</a:t>
            </a:r>
            <a:r>
              <a:rPr lang="en-US" dirty="0" err="1" smtClean="0">
                <a:latin typeface="Comic Sans MS" pitchFamily="66" charset="0"/>
              </a:rPr>
              <a:t>Ils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parviennent</a:t>
            </a:r>
            <a:r>
              <a:rPr lang="en-US" dirty="0" smtClean="0">
                <a:latin typeface="Comic Sans MS" pitchFamily="66" charset="0"/>
              </a:rPr>
              <a:t> les buts.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FF00"/>
                </a:solidFill>
                <a:latin typeface="Comic Sans MS" pitchFamily="66" charset="0"/>
              </a:rPr>
              <a:t>3. I will not come to school Saturday.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FF00"/>
                </a:solidFill>
                <a:latin typeface="Comic Sans MS" pitchFamily="66" charset="0"/>
              </a:rPr>
              <a:t>	</a:t>
            </a:r>
            <a:r>
              <a:rPr lang="en-US" dirty="0" smtClean="0">
                <a:latin typeface="Comic Sans MS" pitchFamily="66" charset="0"/>
              </a:rPr>
              <a:t>Je ne </a:t>
            </a:r>
            <a:r>
              <a:rPr lang="en-US" dirty="0" err="1" smtClean="0">
                <a:latin typeface="Comic Sans MS" pitchFamily="66" charset="0"/>
              </a:rPr>
              <a:t>viendrai</a:t>
            </a:r>
            <a:r>
              <a:rPr lang="en-US" dirty="0" smtClean="0">
                <a:latin typeface="Comic Sans MS" pitchFamily="66" charset="0"/>
              </a:rPr>
              <a:t> pas </a:t>
            </a:r>
            <a:r>
              <a:rPr lang="en-US" dirty="0" smtClean="0">
                <a:latin typeface="Comic Sans MS" pitchFamily="66" charset="0"/>
                <a:cs typeface="Calibri"/>
              </a:rPr>
              <a:t>à </a:t>
            </a:r>
            <a:r>
              <a:rPr lang="en-US" dirty="0" err="1" smtClean="0">
                <a:latin typeface="Comic Sans MS" pitchFamily="66" charset="0"/>
                <a:cs typeface="Calibri"/>
              </a:rPr>
              <a:t>l’école</a:t>
            </a:r>
            <a:r>
              <a:rPr lang="en-US" dirty="0" smtClean="0">
                <a:latin typeface="Comic Sans MS" pitchFamily="66" charset="0"/>
                <a:cs typeface="Calibri"/>
              </a:rPr>
              <a:t> </a:t>
            </a:r>
            <a:r>
              <a:rPr lang="en-US" dirty="0" err="1" smtClean="0">
                <a:latin typeface="Comic Sans MS" pitchFamily="66" charset="0"/>
                <a:cs typeface="Calibri"/>
              </a:rPr>
              <a:t>samedi</a:t>
            </a:r>
            <a:r>
              <a:rPr lang="en-US" dirty="0" smtClean="0">
                <a:latin typeface="Comic Sans MS" pitchFamily="66" charset="0"/>
                <a:cs typeface="Calibri"/>
              </a:rPr>
              <a:t>.</a:t>
            </a:r>
            <a:endParaRPr lang="en-US" dirty="0" smtClean="0">
              <a:latin typeface="Comic Sans MS" pitchFamily="66" charset="0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FFFF00"/>
                </a:solidFill>
                <a:latin typeface="Comic Sans MS" pitchFamily="66" charset="0"/>
              </a:rPr>
              <a:t>4. He will not become a lawyer.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FF00"/>
                </a:solidFill>
                <a:latin typeface="Comic Sans MS" pitchFamily="66" charset="0"/>
              </a:rPr>
              <a:t>	</a:t>
            </a:r>
            <a:r>
              <a:rPr lang="en-US" dirty="0" smtClean="0">
                <a:latin typeface="Comic Sans MS" pitchFamily="66" charset="0"/>
              </a:rPr>
              <a:t>Il ne </a:t>
            </a:r>
            <a:r>
              <a:rPr lang="en-US" dirty="0" err="1" smtClean="0">
                <a:latin typeface="Comic Sans MS" pitchFamily="66" charset="0"/>
              </a:rPr>
              <a:t>deviendra</a:t>
            </a:r>
            <a:r>
              <a:rPr lang="en-US" dirty="0" smtClean="0">
                <a:latin typeface="Comic Sans MS" pitchFamily="66" charset="0"/>
              </a:rPr>
              <a:t> pas </a:t>
            </a:r>
            <a:r>
              <a:rPr lang="en-US" dirty="0" err="1" smtClean="0">
                <a:latin typeface="Comic Sans MS" pitchFamily="66" charset="0"/>
              </a:rPr>
              <a:t>avocat</a:t>
            </a:r>
            <a:r>
              <a:rPr lang="en-US" dirty="0" smtClean="0">
                <a:latin typeface="Comic Sans MS" pitchFamily="66" charset="0"/>
              </a:rPr>
              <a:t>.</a:t>
            </a:r>
            <a:endParaRPr lang="en-US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606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i="1" dirty="0"/>
              <a:t>Posez des questions à ton partenaire.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b="1" dirty="0"/>
              <a:t>Pour ton anniversaire</a:t>
            </a:r>
            <a:r>
              <a:rPr lang="fr-FR" b="1" dirty="0" smtClean="0"/>
              <a:t>…</a:t>
            </a:r>
            <a:endParaRPr lang="en-US" dirty="0"/>
          </a:p>
          <a:p>
            <a:pPr lvl="1"/>
            <a:r>
              <a:rPr lang="fr-FR" dirty="0"/>
              <a:t>inviter des </a:t>
            </a:r>
            <a:r>
              <a:rPr lang="fr-FR" dirty="0" smtClean="0"/>
              <a:t>amis  (tu inviteras des amis?)</a:t>
            </a:r>
            <a:endParaRPr lang="en-US" dirty="0"/>
          </a:p>
          <a:p>
            <a:pPr lvl="1"/>
            <a:r>
              <a:rPr lang="fr-FR" dirty="0"/>
              <a:t>préparer des hors-d’œuvre</a:t>
            </a:r>
            <a:endParaRPr lang="en-US" dirty="0"/>
          </a:p>
          <a:p>
            <a:pPr lvl="1"/>
            <a:r>
              <a:rPr lang="fr-FR" dirty="0"/>
              <a:t>jouer de la guitare</a:t>
            </a:r>
            <a:endParaRPr lang="en-US" dirty="0"/>
          </a:p>
          <a:p>
            <a:pPr lvl="1"/>
            <a:r>
              <a:rPr lang="fr-FR" dirty="0"/>
              <a:t>chanter</a:t>
            </a:r>
            <a:endParaRPr lang="en-US" dirty="0"/>
          </a:p>
          <a:p>
            <a:pPr lvl="1"/>
            <a:r>
              <a:rPr lang="fr-FR" dirty="0"/>
              <a:t>mettre des disques</a:t>
            </a:r>
            <a:endParaRPr lang="en-US" dirty="0"/>
          </a:p>
          <a:p>
            <a:pPr lvl="1"/>
            <a:r>
              <a:rPr lang="fr-FR" dirty="0"/>
              <a:t>danser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5194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FR" i="1" dirty="0" smtClean="0"/>
              <a:t>Posez des Questions et </a:t>
            </a:r>
            <a:r>
              <a:rPr lang="fr-FR" i="1" dirty="0" err="1" smtClean="0"/>
              <a:t>Repondez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458200" cy="5029200"/>
          </a:xfrm>
        </p:spPr>
        <p:txBody>
          <a:bodyPr>
            <a:normAutofit/>
          </a:bodyPr>
          <a:lstStyle/>
          <a:p>
            <a:r>
              <a:rPr lang="fr-FR" b="1" dirty="0"/>
              <a:t>Un voyage</a:t>
            </a:r>
            <a:r>
              <a:rPr lang="fr-FR" dirty="0"/>
              <a:t>  </a:t>
            </a:r>
            <a:endParaRPr lang="fr-FR" dirty="0" smtClean="0"/>
          </a:p>
          <a:p>
            <a:pPr lvl="1"/>
            <a:r>
              <a:rPr lang="fr-FR" dirty="0" smtClean="0"/>
              <a:t>En </a:t>
            </a:r>
            <a:r>
              <a:rPr lang="fr-FR" dirty="0"/>
              <a:t>été, tu auras des vacances ?</a:t>
            </a:r>
            <a:endParaRPr lang="en-US" dirty="0"/>
          </a:p>
          <a:p>
            <a:pPr lvl="1"/>
            <a:r>
              <a:rPr lang="fr-FR" dirty="0"/>
              <a:t>Tu feras un voyage ?</a:t>
            </a:r>
            <a:endParaRPr lang="en-US" dirty="0"/>
          </a:p>
          <a:p>
            <a:pPr lvl="1"/>
            <a:r>
              <a:rPr lang="fr-FR" dirty="0"/>
              <a:t>Tu iras où pour des vacances ?</a:t>
            </a:r>
            <a:endParaRPr lang="en-US" dirty="0"/>
          </a:p>
          <a:p>
            <a:pPr lvl="1"/>
            <a:r>
              <a:rPr lang="fr-FR" dirty="0"/>
              <a:t>Tu feras le voyage en avion, en train ou en voiture ?</a:t>
            </a:r>
            <a:endParaRPr lang="en-US" dirty="0"/>
          </a:p>
          <a:p>
            <a:pPr lvl="1"/>
            <a:r>
              <a:rPr lang="fr-FR" dirty="0"/>
              <a:t>Tu feras ce voyage avec ta famille ?</a:t>
            </a:r>
            <a:endParaRPr lang="en-US" dirty="0"/>
          </a:p>
          <a:p>
            <a:pPr lvl="1"/>
            <a:r>
              <a:rPr lang="fr-FR" dirty="0"/>
              <a:t>Vous ferez des excursions ensemble ?</a:t>
            </a:r>
            <a:endParaRPr lang="en-US" dirty="0"/>
          </a:p>
          <a:p>
            <a:pPr lvl="1"/>
            <a:r>
              <a:rPr lang="fr-FR" dirty="0"/>
              <a:t>Vous irez à la plage ou les montagnes ?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3354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J’espère…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fr-FR" dirty="0" smtClean="0"/>
              <a:t>Travaillez </a:t>
            </a:r>
            <a:r>
              <a:rPr lang="fr-FR" dirty="0"/>
              <a:t>avec un partenaire. Dites ce que vous espérez pour l’avenir. </a:t>
            </a:r>
            <a:endParaRPr lang="fr-FR" dirty="0" smtClean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r>
              <a:rPr lang="fr-FR" dirty="0" smtClean="0">
                <a:solidFill>
                  <a:srgbClr val="92D050"/>
                </a:solidFill>
              </a:rPr>
              <a:t>Par </a:t>
            </a:r>
            <a:r>
              <a:rPr lang="fr-FR" dirty="0">
                <a:solidFill>
                  <a:srgbClr val="92D050"/>
                </a:solidFill>
              </a:rPr>
              <a:t>exemple : </a:t>
            </a:r>
            <a:r>
              <a:rPr lang="fr-FR" i="1" dirty="0">
                <a:solidFill>
                  <a:srgbClr val="92D050"/>
                </a:solidFill>
              </a:rPr>
              <a:t>J’espère que je n’aurai plus de devoirs l’année prochain.</a:t>
            </a:r>
            <a:endParaRPr lang="en-US" i="1" dirty="0">
              <a:solidFill>
                <a:srgbClr val="92D05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9511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0"/>
            <a:ext cx="8229600" cy="1143000"/>
          </a:xfrm>
        </p:spPr>
        <p:txBody>
          <a:bodyPr/>
          <a:lstStyle/>
          <a:p>
            <a:pPr algn="l"/>
            <a:r>
              <a:rPr lang="en-US" dirty="0" smtClean="0"/>
              <a:t>Le </a:t>
            </a:r>
            <a:r>
              <a:rPr lang="en-US" dirty="0" err="1" smtClean="0"/>
              <a:t>Futur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lnSpcReduction="10000"/>
          </a:bodyPr>
          <a:lstStyle/>
          <a:p>
            <a:pPr marL="514350" indent="-514350">
              <a:buAutoNum type="arabicPeriod"/>
            </a:pPr>
            <a:r>
              <a:rPr lang="en-US" dirty="0" smtClean="0">
                <a:solidFill>
                  <a:srgbClr val="FFFF00"/>
                </a:solidFill>
              </a:rPr>
              <a:t>Je </a:t>
            </a:r>
            <a:r>
              <a:rPr lang="en-US" dirty="0" err="1" smtClean="0">
                <a:solidFill>
                  <a:srgbClr val="FFFF00"/>
                </a:solidFill>
              </a:rPr>
              <a:t>serai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vétérinaire</a:t>
            </a:r>
            <a:endParaRPr lang="en-US" dirty="0" smtClean="0">
              <a:solidFill>
                <a:srgbClr val="FFFF00"/>
              </a:solidFill>
            </a:endParaRPr>
          </a:p>
          <a:p>
            <a:pPr marL="514350" indent="-514350">
              <a:buAutoNum type="arabicPeriod"/>
            </a:pPr>
            <a:r>
              <a:rPr lang="en-US" dirty="0" smtClean="0">
                <a:solidFill>
                  <a:srgbClr val="FFFF00"/>
                </a:solidFill>
              </a:rPr>
              <a:t>je </a:t>
            </a:r>
            <a:r>
              <a:rPr lang="en-US" dirty="0" err="1" smtClean="0">
                <a:solidFill>
                  <a:srgbClr val="FFFF00"/>
                </a:solidFill>
              </a:rPr>
              <a:t>vais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être</a:t>
            </a:r>
            <a:r>
              <a:rPr lang="en-US" dirty="0" smtClean="0">
                <a:solidFill>
                  <a:srgbClr val="FFFF00"/>
                </a:solidFill>
              </a:rPr>
              <a:t> …</a:t>
            </a:r>
            <a:endParaRPr lang="en-US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FFFF00"/>
                </a:solidFill>
              </a:rPr>
              <a:t>			</a:t>
            </a:r>
          </a:p>
          <a:p>
            <a:pPr marL="0" indent="0">
              <a:buNone/>
            </a:pPr>
            <a:r>
              <a:rPr lang="en-US" dirty="0">
                <a:solidFill>
                  <a:srgbClr val="FFFF00"/>
                </a:solidFill>
              </a:rPr>
              <a:t>	</a:t>
            </a:r>
            <a:r>
              <a:rPr lang="en-US" dirty="0" smtClean="0">
                <a:solidFill>
                  <a:srgbClr val="FFFF00"/>
                </a:solidFill>
              </a:rPr>
              <a:t>			2. </a:t>
            </a:r>
            <a:r>
              <a:rPr lang="en-US" dirty="0" err="1" smtClean="0">
                <a:solidFill>
                  <a:srgbClr val="FFFF00"/>
                </a:solidFill>
              </a:rPr>
              <a:t>Tu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seras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juge</a:t>
            </a:r>
            <a:r>
              <a:rPr lang="en-US" dirty="0" smtClean="0">
                <a:solidFill>
                  <a:srgbClr val="FFFF00"/>
                </a:solidFill>
              </a:rPr>
              <a:t>.</a:t>
            </a:r>
            <a:endParaRPr lang="en-US" dirty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FFFF00"/>
                </a:solidFill>
              </a:rPr>
              <a:t>3. Elle sera </a:t>
            </a:r>
            <a:r>
              <a:rPr lang="en-US" dirty="0" err="1" smtClean="0">
                <a:solidFill>
                  <a:srgbClr val="FFFF00"/>
                </a:solidFill>
              </a:rPr>
              <a:t>dentiste</a:t>
            </a:r>
            <a:endParaRPr lang="en-US" dirty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FFFF00"/>
                </a:solidFill>
              </a:rPr>
              <a:t>			4. Il sera </a:t>
            </a:r>
            <a:r>
              <a:rPr lang="en-US" dirty="0" err="1" smtClean="0">
                <a:solidFill>
                  <a:srgbClr val="FFFF00"/>
                </a:solidFill>
              </a:rPr>
              <a:t>policier</a:t>
            </a:r>
            <a:r>
              <a:rPr lang="en-US" dirty="0" smtClean="0">
                <a:solidFill>
                  <a:srgbClr val="FFFF00"/>
                </a:solidFill>
              </a:rPr>
              <a:t>.</a:t>
            </a:r>
            <a:endParaRPr lang="en-US" dirty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153824"/>
            <a:ext cx="2209800" cy="1262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8891" y="2209800"/>
            <a:ext cx="1706212" cy="1632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657600"/>
            <a:ext cx="2209800" cy="1465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4243820"/>
            <a:ext cx="1752600" cy="2600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1977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0"/>
            <a:ext cx="8229600" cy="1143000"/>
          </a:xfrm>
        </p:spPr>
        <p:txBody>
          <a:bodyPr/>
          <a:lstStyle/>
          <a:p>
            <a:pPr algn="l"/>
            <a:r>
              <a:rPr lang="en-US" dirty="0" smtClean="0"/>
              <a:t>Le </a:t>
            </a:r>
            <a:r>
              <a:rPr lang="en-US" dirty="0" err="1" smtClean="0"/>
              <a:t>Futur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79418"/>
            <a:ext cx="8229600" cy="52578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5. Nous _______ (</a:t>
            </a:r>
            <a:r>
              <a:rPr lang="en-US" dirty="0" err="1" smtClean="0"/>
              <a:t>être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			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     6. </a:t>
            </a:r>
            <a:r>
              <a:rPr lang="en-US" dirty="0" err="1" smtClean="0"/>
              <a:t>Vous</a:t>
            </a:r>
            <a:r>
              <a:rPr lang="en-US" dirty="0" smtClean="0"/>
              <a:t> </a:t>
            </a:r>
            <a:r>
              <a:rPr lang="en-US" dirty="0"/>
              <a:t>________ </a:t>
            </a:r>
            <a:r>
              <a:rPr lang="en-US" dirty="0" smtClean="0"/>
              <a:t>(</a:t>
            </a:r>
            <a:r>
              <a:rPr lang="en-US" dirty="0" err="1" smtClean="0"/>
              <a:t>devenir</a:t>
            </a:r>
            <a:r>
              <a:rPr lang="en-US" dirty="0" smtClean="0"/>
              <a:t>)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7. </a:t>
            </a:r>
            <a:r>
              <a:rPr lang="en-US" dirty="0" err="1" smtClean="0"/>
              <a:t>Ils</a:t>
            </a:r>
            <a:r>
              <a:rPr lang="en-US" dirty="0" smtClean="0"/>
              <a:t> </a:t>
            </a:r>
            <a:r>
              <a:rPr lang="en-US" dirty="0"/>
              <a:t>________ </a:t>
            </a:r>
            <a:r>
              <a:rPr lang="en-US" dirty="0" smtClean="0"/>
              <a:t>(</a:t>
            </a:r>
            <a:r>
              <a:rPr lang="en-US" dirty="0" err="1" smtClean="0"/>
              <a:t>devenir</a:t>
            </a:r>
            <a:r>
              <a:rPr lang="en-US" dirty="0" smtClean="0"/>
              <a:t>)  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			8. </a:t>
            </a:r>
            <a:r>
              <a:rPr lang="en-US" dirty="0" err="1" smtClean="0"/>
              <a:t>Elles</a:t>
            </a:r>
            <a:r>
              <a:rPr lang="en-US" dirty="0" smtClean="0"/>
              <a:t> </a:t>
            </a:r>
            <a:r>
              <a:rPr lang="en-US" dirty="0"/>
              <a:t>________ (</a:t>
            </a:r>
            <a:r>
              <a:rPr lang="en-US" dirty="0" err="1"/>
              <a:t>être</a:t>
            </a:r>
            <a:r>
              <a:rPr lang="en-US" dirty="0" smtClean="0"/>
              <a:t>) 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5084" y="914400"/>
            <a:ext cx="2209800" cy="1685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592768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1025" y="3733800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767263"/>
            <a:ext cx="1876425" cy="187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2751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0"/>
            <a:ext cx="8229600" cy="1143000"/>
          </a:xfrm>
        </p:spPr>
        <p:txBody>
          <a:bodyPr/>
          <a:lstStyle/>
          <a:p>
            <a:pPr algn="l"/>
            <a:r>
              <a:rPr lang="en-US" dirty="0" smtClean="0"/>
              <a:t>Le </a:t>
            </a:r>
            <a:r>
              <a:rPr lang="en-US" dirty="0" err="1" smtClean="0"/>
              <a:t>Futur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229600" cy="55626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FFFF00"/>
                </a:solidFill>
              </a:rPr>
              <a:t>5. Nous </a:t>
            </a:r>
            <a:r>
              <a:rPr lang="en-US" dirty="0" err="1" smtClean="0">
                <a:solidFill>
                  <a:srgbClr val="FFFF00"/>
                </a:solidFill>
              </a:rPr>
              <a:t>serons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mécaniciens</a:t>
            </a:r>
            <a:r>
              <a:rPr lang="en-US" dirty="0" smtClean="0">
                <a:solidFill>
                  <a:srgbClr val="FFFF00"/>
                </a:solidFill>
              </a:rPr>
              <a:t>.</a:t>
            </a:r>
          </a:p>
          <a:p>
            <a:pPr marL="0" indent="0">
              <a:buNone/>
            </a:pPr>
            <a:endParaRPr lang="en-US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FFFF00"/>
                </a:solidFill>
              </a:rPr>
              <a:t>			</a:t>
            </a:r>
          </a:p>
          <a:p>
            <a:pPr marL="0" indent="0">
              <a:buNone/>
            </a:pPr>
            <a:r>
              <a:rPr lang="en-US" dirty="0">
                <a:solidFill>
                  <a:srgbClr val="FFFF00"/>
                </a:solidFill>
              </a:rPr>
              <a:t>	</a:t>
            </a:r>
            <a:r>
              <a:rPr lang="en-US" dirty="0" smtClean="0">
                <a:solidFill>
                  <a:srgbClr val="FFFF00"/>
                </a:solidFill>
              </a:rPr>
              <a:t>     6. </a:t>
            </a:r>
            <a:r>
              <a:rPr lang="en-US" dirty="0" err="1" smtClean="0">
                <a:solidFill>
                  <a:srgbClr val="FFFF00"/>
                </a:solidFill>
              </a:rPr>
              <a:t>Vous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deviendrez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pilote</a:t>
            </a:r>
            <a:r>
              <a:rPr lang="en-US" dirty="0" smtClean="0">
                <a:solidFill>
                  <a:srgbClr val="FFFF00"/>
                </a:solidFill>
              </a:rPr>
              <a:t>(s).</a:t>
            </a:r>
            <a:endParaRPr lang="en-US" dirty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FFFF00"/>
                </a:solidFill>
              </a:rPr>
              <a:t>7. </a:t>
            </a:r>
            <a:r>
              <a:rPr lang="en-US" dirty="0" err="1" smtClean="0">
                <a:solidFill>
                  <a:srgbClr val="FFFF00"/>
                </a:solidFill>
              </a:rPr>
              <a:t>Ils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deviendront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politiciens</a:t>
            </a:r>
            <a:r>
              <a:rPr lang="en-US" dirty="0" smtClean="0">
                <a:solidFill>
                  <a:srgbClr val="FFFF00"/>
                </a:solidFill>
              </a:rPr>
              <a:t>.</a:t>
            </a:r>
            <a:endParaRPr lang="en-US" dirty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FFFF00"/>
                </a:solidFill>
              </a:rPr>
              <a:t>		 8. </a:t>
            </a:r>
            <a:r>
              <a:rPr lang="en-US" dirty="0" err="1" smtClean="0">
                <a:solidFill>
                  <a:srgbClr val="FFFF00"/>
                </a:solidFill>
              </a:rPr>
              <a:t>Elles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seront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enseignantes</a:t>
            </a:r>
            <a:r>
              <a:rPr lang="en-US" dirty="0" smtClean="0">
                <a:solidFill>
                  <a:srgbClr val="FFFF00"/>
                </a:solidFill>
              </a:rPr>
              <a:t>.</a:t>
            </a:r>
            <a:endParaRPr lang="en-US" dirty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845127"/>
            <a:ext cx="2209800" cy="1685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592768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729470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767263"/>
            <a:ext cx="1876425" cy="187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0641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709"/>
            <a:ext cx="8229600" cy="1143000"/>
          </a:xfrm>
        </p:spPr>
        <p:txBody>
          <a:bodyPr/>
          <a:lstStyle/>
          <a:p>
            <a:pPr algn="l"/>
            <a:r>
              <a:rPr lang="en-US" dirty="0" smtClean="0"/>
              <a:t>Le </a:t>
            </a:r>
            <a:r>
              <a:rPr lang="en-US" dirty="0" err="1" smtClean="0"/>
              <a:t>Futur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686800" cy="5410200"/>
          </a:xfrm>
        </p:spPr>
        <p:txBody>
          <a:bodyPr>
            <a:normAutofit fontScale="77500" lnSpcReduction="20000"/>
          </a:bodyPr>
          <a:lstStyle/>
          <a:p>
            <a:pPr marL="0" lvl="0" indent="0">
              <a:buNone/>
            </a:pPr>
            <a:r>
              <a:rPr lang="en-US" sz="3400" dirty="0" smtClean="0"/>
              <a:t>A: </a:t>
            </a:r>
            <a:r>
              <a:rPr lang="en-US" sz="3400" dirty="0" err="1" smtClean="0"/>
              <a:t>Tu</a:t>
            </a:r>
            <a:r>
              <a:rPr lang="en-US" sz="3400" dirty="0" smtClean="0"/>
              <a:t> </a:t>
            </a:r>
            <a:r>
              <a:rPr lang="en-US" sz="3400" dirty="0"/>
              <a:t>________________ à </a:t>
            </a:r>
            <a:r>
              <a:rPr lang="en-US" sz="3400" dirty="0" err="1"/>
              <a:t>l’université</a:t>
            </a:r>
            <a:r>
              <a:rPr lang="en-US" sz="3400" dirty="0"/>
              <a:t>? (</a:t>
            </a:r>
            <a:r>
              <a:rPr lang="en-US" sz="3400" dirty="0" err="1" smtClean="0"/>
              <a:t>aller</a:t>
            </a:r>
            <a:r>
              <a:rPr lang="en-US" sz="3400" dirty="0" smtClean="0"/>
              <a:t>)</a:t>
            </a:r>
          </a:p>
          <a:p>
            <a:pPr marL="0" lvl="0" indent="0">
              <a:buNone/>
            </a:pPr>
            <a:r>
              <a:rPr lang="en-US" sz="3400" dirty="0" smtClean="0"/>
              <a:t>B: </a:t>
            </a:r>
            <a:r>
              <a:rPr lang="en-US" sz="3400" dirty="0" err="1" smtClean="0"/>
              <a:t>Oui</a:t>
            </a:r>
            <a:r>
              <a:rPr lang="en-US" sz="3400" dirty="0" smtClean="0"/>
              <a:t>/Non</a:t>
            </a:r>
            <a:r>
              <a:rPr lang="en-US" sz="3400" dirty="0"/>
              <a:t>, j’ ____________________ à </a:t>
            </a:r>
            <a:r>
              <a:rPr lang="en-US" sz="3400" dirty="0" err="1"/>
              <a:t>l’université</a:t>
            </a:r>
            <a:r>
              <a:rPr lang="en-US" sz="3400" dirty="0"/>
              <a:t>. (assister)</a:t>
            </a:r>
          </a:p>
          <a:p>
            <a:pPr marL="0" indent="0">
              <a:buNone/>
            </a:pPr>
            <a:r>
              <a:rPr lang="en-US" sz="3400" dirty="0"/>
              <a:t> </a:t>
            </a:r>
          </a:p>
          <a:p>
            <a:pPr marL="0" lvl="0" indent="0">
              <a:buNone/>
            </a:pPr>
            <a:r>
              <a:rPr lang="en-US" sz="3400" dirty="0" smtClean="0"/>
              <a:t>A: </a:t>
            </a:r>
            <a:r>
              <a:rPr lang="en-US" sz="3400" dirty="0" err="1" smtClean="0"/>
              <a:t>Qu’est-ce</a:t>
            </a:r>
            <a:r>
              <a:rPr lang="en-US" sz="3400" dirty="0" smtClean="0"/>
              <a:t> </a:t>
            </a:r>
            <a:r>
              <a:rPr lang="en-US" sz="3400" dirty="0" err="1"/>
              <a:t>que</a:t>
            </a:r>
            <a:r>
              <a:rPr lang="en-US" sz="3400" dirty="0"/>
              <a:t> </a:t>
            </a:r>
            <a:r>
              <a:rPr lang="en-US" sz="3400" dirty="0" err="1"/>
              <a:t>tu</a:t>
            </a:r>
            <a:r>
              <a:rPr lang="en-US" sz="3400" dirty="0"/>
              <a:t> _________________ </a:t>
            </a:r>
            <a:r>
              <a:rPr lang="en-US" sz="3400" dirty="0" err="1"/>
              <a:t>comme</a:t>
            </a:r>
            <a:r>
              <a:rPr lang="en-US" sz="3400" dirty="0"/>
              <a:t> métier? (faire)</a:t>
            </a:r>
          </a:p>
          <a:p>
            <a:pPr marL="0" lvl="0" indent="0">
              <a:buNone/>
            </a:pPr>
            <a:r>
              <a:rPr lang="en-US" sz="3400" dirty="0" smtClean="0"/>
              <a:t>B: Je </a:t>
            </a:r>
            <a:r>
              <a:rPr lang="en-US" sz="3400" dirty="0"/>
              <a:t>____________ (</a:t>
            </a:r>
            <a:r>
              <a:rPr lang="en-US" sz="3400" dirty="0" err="1"/>
              <a:t>être</a:t>
            </a:r>
            <a:r>
              <a:rPr lang="en-US" sz="3400" dirty="0"/>
              <a:t>) ___________________ (un métier).</a:t>
            </a:r>
          </a:p>
          <a:p>
            <a:pPr marL="0" indent="0">
              <a:buNone/>
            </a:pPr>
            <a:r>
              <a:rPr lang="en-US" sz="3400" dirty="0"/>
              <a:t> </a:t>
            </a:r>
          </a:p>
          <a:p>
            <a:pPr marL="0" lvl="0" indent="0">
              <a:buNone/>
            </a:pPr>
            <a:r>
              <a:rPr lang="en-US" sz="3400" dirty="0" smtClean="0"/>
              <a:t>A: </a:t>
            </a:r>
            <a:r>
              <a:rPr lang="en-US" sz="3400" dirty="0" err="1" smtClean="0"/>
              <a:t>Où</a:t>
            </a:r>
            <a:r>
              <a:rPr lang="en-US" sz="3400" dirty="0" smtClean="0"/>
              <a:t> </a:t>
            </a:r>
            <a:r>
              <a:rPr lang="en-US" sz="3400" dirty="0" err="1"/>
              <a:t>est-ce</a:t>
            </a:r>
            <a:r>
              <a:rPr lang="en-US" sz="3400" dirty="0"/>
              <a:t> </a:t>
            </a:r>
            <a:r>
              <a:rPr lang="en-US" sz="3400" dirty="0" err="1"/>
              <a:t>que</a:t>
            </a:r>
            <a:r>
              <a:rPr lang="en-US" sz="3400" dirty="0"/>
              <a:t> </a:t>
            </a:r>
            <a:r>
              <a:rPr lang="en-US" sz="3400" dirty="0" err="1"/>
              <a:t>tu</a:t>
            </a:r>
            <a:r>
              <a:rPr lang="en-US" sz="3400" dirty="0"/>
              <a:t> _______________ ?(</a:t>
            </a:r>
            <a:r>
              <a:rPr lang="en-US" sz="3400" dirty="0" err="1"/>
              <a:t>habiter</a:t>
            </a:r>
            <a:r>
              <a:rPr lang="en-US" sz="3400" dirty="0"/>
              <a:t>)</a:t>
            </a:r>
          </a:p>
          <a:p>
            <a:pPr marL="0" lvl="0" indent="0">
              <a:buNone/>
            </a:pPr>
            <a:r>
              <a:rPr lang="en-US" sz="3400" dirty="0" smtClean="0"/>
              <a:t>B: J</a:t>
            </a:r>
            <a:r>
              <a:rPr lang="en-US" sz="3400" dirty="0"/>
              <a:t>’________________ (</a:t>
            </a:r>
            <a:r>
              <a:rPr lang="en-US" sz="3400" dirty="0" err="1"/>
              <a:t>espérer</a:t>
            </a:r>
            <a:r>
              <a:rPr lang="en-US" sz="3400" dirty="0"/>
              <a:t>) </a:t>
            </a:r>
            <a:r>
              <a:rPr lang="en-US" sz="3400" dirty="0" err="1"/>
              <a:t>d’habiter</a:t>
            </a:r>
            <a:r>
              <a:rPr lang="en-US" sz="3400" dirty="0"/>
              <a:t> à __________________ (</a:t>
            </a:r>
            <a:r>
              <a:rPr lang="en-US" sz="3400" dirty="0" err="1"/>
              <a:t>une</a:t>
            </a:r>
            <a:r>
              <a:rPr lang="en-US" sz="3400" dirty="0"/>
              <a:t> </a:t>
            </a:r>
            <a:r>
              <a:rPr lang="en-US" sz="3400" dirty="0" err="1"/>
              <a:t>ville</a:t>
            </a:r>
            <a:r>
              <a:rPr lang="en-US" sz="3400" dirty="0"/>
              <a:t>).</a:t>
            </a:r>
          </a:p>
          <a:p>
            <a:pPr marL="0" indent="0">
              <a:buNone/>
            </a:pPr>
            <a:r>
              <a:rPr lang="en-US" sz="3400" dirty="0"/>
              <a:t> </a:t>
            </a:r>
          </a:p>
          <a:p>
            <a:pPr marL="0" lvl="0" indent="0">
              <a:buNone/>
            </a:pPr>
            <a:r>
              <a:rPr lang="en-US" sz="3400" dirty="0" smtClean="0"/>
              <a:t>A: </a:t>
            </a:r>
            <a:r>
              <a:rPr lang="en-US" sz="3400" dirty="0" err="1"/>
              <a:t>Est-ce</a:t>
            </a:r>
            <a:r>
              <a:rPr lang="en-US" sz="3400" dirty="0"/>
              <a:t> </a:t>
            </a:r>
            <a:r>
              <a:rPr lang="en-US" sz="3400" dirty="0" err="1"/>
              <a:t>que</a:t>
            </a:r>
            <a:r>
              <a:rPr lang="en-US" sz="3400" dirty="0"/>
              <a:t> </a:t>
            </a:r>
            <a:r>
              <a:rPr lang="en-US" sz="3400" dirty="0" err="1"/>
              <a:t>tu</a:t>
            </a:r>
            <a:r>
              <a:rPr lang="en-US" sz="3400" dirty="0"/>
              <a:t> _________________ </a:t>
            </a:r>
            <a:r>
              <a:rPr lang="en-US" sz="3400" dirty="0" err="1"/>
              <a:t>d’enfants</a:t>
            </a:r>
            <a:r>
              <a:rPr lang="en-US" sz="3400" dirty="0"/>
              <a:t>? (</a:t>
            </a:r>
            <a:r>
              <a:rPr lang="en-US" sz="3400" dirty="0" err="1"/>
              <a:t>avoir</a:t>
            </a:r>
            <a:r>
              <a:rPr lang="en-US" sz="3400" dirty="0"/>
              <a:t>)</a:t>
            </a:r>
          </a:p>
          <a:p>
            <a:pPr marL="0" lvl="0" indent="0">
              <a:buNone/>
            </a:pPr>
            <a:r>
              <a:rPr lang="en-US" sz="3400" dirty="0" smtClean="0"/>
              <a:t>B: </a:t>
            </a:r>
            <a:r>
              <a:rPr lang="en-US" sz="3400" dirty="0" err="1" smtClean="0"/>
              <a:t>Oui</a:t>
            </a:r>
            <a:r>
              <a:rPr lang="en-US" sz="3400" dirty="0" smtClean="0"/>
              <a:t>/Non  </a:t>
            </a:r>
            <a:r>
              <a:rPr lang="en-US" sz="3400" dirty="0"/>
              <a:t>j’ _________________________ </a:t>
            </a:r>
            <a:r>
              <a:rPr lang="en-US" sz="3400" dirty="0" err="1"/>
              <a:t>d’enfants</a:t>
            </a:r>
            <a:r>
              <a:rPr lang="en-US" sz="3400" dirty="0"/>
              <a:t>. (</a:t>
            </a:r>
            <a:r>
              <a:rPr lang="en-US" sz="3400" dirty="0" err="1"/>
              <a:t>avoir</a:t>
            </a:r>
            <a:r>
              <a:rPr lang="en-US" sz="3400" dirty="0"/>
              <a:t>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8564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709"/>
            <a:ext cx="8229600" cy="1143000"/>
          </a:xfrm>
        </p:spPr>
        <p:txBody>
          <a:bodyPr/>
          <a:lstStyle/>
          <a:p>
            <a:pPr algn="l"/>
            <a:r>
              <a:rPr lang="en-US" dirty="0" smtClean="0"/>
              <a:t>Le </a:t>
            </a:r>
            <a:r>
              <a:rPr lang="en-US" dirty="0" err="1" smtClean="0"/>
              <a:t>Futur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686800" cy="5410200"/>
          </a:xfrm>
        </p:spPr>
        <p:txBody>
          <a:bodyPr>
            <a:normAutofit fontScale="92500" lnSpcReduction="20000"/>
          </a:bodyPr>
          <a:lstStyle/>
          <a:p>
            <a:pPr marL="0" lvl="0" indent="0">
              <a:buNone/>
            </a:pPr>
            <a:r>
              <a:rPr lang="en-US" sz="3400" dirty="0" smtClean="0"/>
              <a:t>A: </a:t>
            </a:r>
            <a:r>
              <a:rPr lang="en-US" sz="3400" dirty="0" err="1" smtClean="0"/>
              <a:t>Tu</a:t>
            </a:r>
            <a:r>
              <a:rPr lang="en-US" sz="3400" dirty="0" smtClean="0"/>
              <a:t> </a:t>
            </a:r>
            <a:r>
              <a:rPr lang="en-US" sz="3400" dirty="0" err="1" smtClean="0">
                <a:solidFill>
                  <a:srgbClr val="FFFF00"/>
                </a:solidFill>
              </a:rPr>
              <a:t>iras</a:t>
            </a:r>
            <a:r>
              <a:rPr lang="en-US" sz="3400" dirty="0" smtClean="0"/>
              <a:t> à </a:t>
            </a:r>
            <a:r>
              <a:rPr lang="en-US" sz="3400" dirty="0" err="1"/>
              <a:t>l’université</a:t>
            </a:r>
            <a:r>
              <a:rPr lang="en-US" sz="3400" dirty="0"/>
              <a:t>? (</a:t>
            </a:r>
            <a:r>
              <a:rPr lang="en-US" sz="3400" dirty="0" err="1" smtClean="0"/>
              <a:t>aller</a:t>
            </a:r>
            <a:r>
              <a:rPr lang="en-US" sz="3400" dirty="0" smtClean="0"/>
              <a:t>)</a:t>
            </a:r>
          </a:p>
          <a:p>
            <a:pPr marL="0" lvl="0" indent="0">
              <a:buNone/>
            </a:pPr>
            <a:r>
              <a:rPr lang="en-US" sz="3400" dirty="0" smtClean="0"/>
              <a:t>B: </a:t>
            </a:r>
            <a:r>
              <a:rPr lang="en-US" sz="3400" dirty="0" err="1" smtClean="0"/>
              <a:t>Oui</a:t>
            </a:r>
            <a:r>
              <a:rPr lang="en-US" sz="3400" dirty="0" smtClean="0"/>
              <a:t>, </a:t>
            </a:r>
            <a:r>
              <a:rPr lang="en-US" sz="3400" dirty="0"/>
              <a:t>j’ </a:t>
            </a:r>
            <a:r>
              <a:rPr lang="en-US" sz="3400" dirty="0" err="1" smtClean="0">
                <a:solidFill>
                  <a:srgbClr val="FFFF00"/>
                </a:solidFill>
              </a:rPr>
              <a:t>assisterai</a:t>
            </a:r>
            <a:r>
              <a:rPr lang="en-US" sz="3400" dirty="0" smtClean="0"/>
              <a:t> à </a:t>
            </a:r>
            <a:r>
              <a:rPr lang="en-US" sz="3400" dirty="0" err="1"/>
              <a:t>l’université</a:t>
            </a:r>
            <a:r>
              <a:rPr lang="en-US" sz="3400" dirty="0"/>
              <a:t>. (assister)</a:t>
            </a:r>
          </a:p>
          <a:p>
            <a:pPr marL="0" indent="0">
              <a:buNone/>
            </a:pPr>
            <a:r>
              <a:rPr lang="en-US" sz="3400" dirty="0"/>
              <a:t> </a:t>
            </a:r>
          </a:p>
          <a:p>
            <a:pPr marL="0" lvl="0" indent="0">
              <a:buNone/>
            </a:pPr>
            <a:r>
              <a:rPr lang="en-US" sz="3400" dirty="0" smtClean="0"/>
              <a:t>A: </a:t>
            </a:r>
            <a:r>
              <a:rPr lang="en-US" sz="3400" dirty="0" err="1" smtClean="0"/>
              <a:t>Qu’est-ce</a:t>
            </a:r>
            <a:r>
              <a:rPr lang="en-US" sz="3400" dirty="0" smtClean="0"/>
              <a:t> </a:t>
            </a:r>
            <a:r>
              <a:rPr lang="en-US" sz="3400" dirty="0" err="1"/>
              <a:t>que</a:t>
            </a:r>
            <a:r>
              <a:rPr lang="en-US" sz="3400" dirty="0"/>
              <a:t> </a:t>
            </a:r>
            <a:r>
              <a:rPr lang="en-US" sz="3400" dirty="0" err="1"/>
              <a:t>tu</a:t>
            </a:r>
            <a:r>
              <a:rPr lang="en-US" sz="3400" dirty="0"/>
              <a:t> </a:t>
            </a:r>
            <a:r>
              <a:rPr lang="en-US" sz="3400" dirty="0" err="1" smtClean="0">
                <a:solidFill>
                  <a:srgbClr val="FFFF00"/>
                </a:solidFill>
              </a:rPr>
              <a:t>feras</a:t>
            </a:r>
            <a:r>
              <a:rPr lang="en-US" sz="3400" dirty="0" smtClean="0"/>
              <a:t> </a:t>
            </a:r>
            <a:r>
              <a:rPr lang="en-US" sz="3400" dirty="0" err="1" smtClean="0"/>
              <a:t>comme</a:t>
            </a:r>
            <a:r>
              <a:rPr lang="en-US" sz="3400" dirty="0" smtClean="0"/>
              <a:t> </a:t>
            </a:r>
            <a:r>
              <a:rPr lang="en-US" sz="3400" dirty="0"/>
              <a:t>métier? (faire)</a:t>
            </a:r>
          </a:p>
          <a:p>
            <a:pPr marL="0" lvl="0" indent="0">
              <a:buNone/>
            </a:pPr>
            <a:r>
              <a:rPr lang="en-US" sz="3400" dirty="0" smtClean="0"/>
              <a:t>B: Je </a:t>
            </a:r>
            <a:r>
              <a:rPr lang="en-US" sz="3400" dirty="0" err="1" smtClean="0">
                <a:solidFill>
                  <a:srgbClr val="FFFF00"/>
                </a:solidFill>
              </a:rPr>
              <a:t>serai</a:t>
            </a:r>
            <a:r>
              <a:rPr lang="en-US" sz="3400" dirty="0" smtClean="0"/>
              <a:t> (</a:t>
            </a:r>
            <a:r>
              <a:rPr lang="en-US" sz="3400" dirty="0" err="1" smtClean="0"/>
              <a:t>être</a:t>
            </a:r>
            <a:r>
              <a:rPr lang="en-US" sz="3400" dirty="0"/>
              <a:t>) </a:t>
            </a:r>
            <a:r>
              <a:rPr lang="en-US" sz="3400" dirty="0" err="1" smtClean="0">
                <a:solidFill>
                  <a:srgbClr val="92D050"/>
                </a:solidFill>
              </a:rPr>
              <a:t>médecin</a:t>
            </a:r>
            <a:r>
              <a:rPr lang="en-US" sz="3400" dirty="0" smtClean="0">
                <a:solidFill>
                  <a:srgbClr val="92D050"/>
                </a:solidFill>
              </a:rPr>
              <a:t> </a:t>
            </a:r>
            <a:r>
              <a:rPr lang="en-US" sz="3400" dirty="0" smtClean="0"/>
              <a:t>(un </a:t>
            </a:r>
            <a:r>
              <a:rPr lang="en-US" sz="3400" dirty="0"/>
              <a:t>métier).</a:t>
            </a:r>
          </a:p>
          <a:p>
            <a:pPr marL="0" indent="0">
              <a:buNone/>
            </a:pPr>
            <a:r>
              <a:rPr lang="en-US" sz="3400" dirty="0"/>
              <a:t> </a:t>
            </a:r>
          </a:p>
          <a:p>
            <a:pPr marL="0" lvl="0" indent="0">
              <a:buNone/>
            </a:pPr>
            <a:r>
              <a:rPr lang="en-US" sz="3400" dirty="0" smtClean="0"/>
              <a:t>A: </a:t>
            </a:r>
            <a:r>
              <a:rPr lang="en-US" sz="3400" dirty="0" err="1" smtClean="0"/>
              <a:t>Où</a:t>
            </a:r>
            <a:r>
              <a:rPr lang="en-US" sz="3400" dirty="0" smtClean="0"/>
              <a:t> </a:t>
            </a:r>
            <a:r>
              <a:rPr lang="en-US" sz="3400" dirty="0" err="1"/>
              <a:t>est-ce</a:t>
            </a:r>
            <a:r>
              <a:rPr lang="en-US" sz="3400" dirty="0"/>
              <a:t> </a:t>
            </a:r>
            <a:r>
              <a:rPr lang="en-US" sz="3400" dirty="0" err="1"/>
              <a:t>que</a:t>
            </a:r>
            <a:r>
              <a:rPr lang="en-US" sz="3400" dirty="0"/>
              <a:t> </a:t>
            </a:r>
            <a:r>
              <a:rPr lang="en-US" sz="3400" dirty="0" err="1"/>
              <a:t>tu</a:t>
            </a:r>
            <a:r>
              <a:rPr lang="en-US" sz="3400" dirty="0"/>
              <a:t> </a:t>
            </a:r>
            <a:r>
              <a:rPr lang="en-US" sz="3400" dirty="0" err="1" smtClean="0">
                <a:solidFill>
                  <a:srgbClr val="FFFF00"/>
                </a:solidFill>
              </a:rPr>
              <a:t>habiteras</a:t>
            </a:r>
            <a:r>
              <a:rPr lang="en-US" sz="3400" dirty="0" smtClean="0"/>
              <a:t>?(</a:t>
            </a:r>
            <a:r>
              <a:rPr lang="en-US" sz="3400" dirty="0" err="1"/>
              <a:t>habiter</a:t>
            </a:r>
            <a:r>
              <a:rPr lang="en-US" sz="3400" dirty="0"/>
              <a:t>)</a:t>
            </a:r>
          </a:p>
          <a:p>
            <a:pPr marL="0" lvl="0" indent="0">
              <a:buNone/>
            </a:pPr>
            <a:r>
              <a:rPr lang="en-US" sz="3400" dirty="0" smtClean="0"/>
              <a:t>B: </a:t>
            </a:r>
            <a:r>
              <a:rPr lang="en-US" sz="3400" dirty="0" err="1" smtClean="0"/>
              <a:t>J’</a:t>
            </a:r>
            <a:r>
              <a:rPr lang="en-US" sz="3400" dirty="0" err="1" smtClean="0">
                <a:solidFill>
                  <a:srgbClr val="FFFF00"/>
                </a:solidFill>
              </a:rPr>
              <a:t>espérerai</a:t>
            </a:r>
            <a:r>
              <a:rPr lang="en-US" sz="3400" dirty="0" smtClean="0"/>
              <a:t> </a:t>
            </a:r>
            <a:r>
              <a:rPr lang="en-US" sz="3400" dirty="0"/>
              <a:t>(</a:t>
            </a:r>
            <a:r>
              <a:rPr lang="en-US" sz="3400" dirty="0" err="1"/>
              <a:t>espérer</a:t>
            </a:r>
            <a:r>
              <a:rPr lang="en-US" sz="3400" dirty="0"/>
              <a:t>) </a:t>
            </a:r>
            <a:r>
              <a:rPr lang="en-US" sz="3400" dirty="0" err="1"/>
              <a:t>d’habiter</a:t>
            </a:r>
            <a:r>
              <a:rPr lang="en-US" sz="3400" dirty="0"/>
              <a:t> </a:t>
            </a:r>
            <a:r>
              <a:rPr lang="en-US" sz="3400" dirty="0" smtClean="0"/>
              <a:t>à Paris </a:t>
            </a:r>
            <a:r>
              <a:rPr lang="en-US" sz="3400" dirty="0"/>
              <a:t>(</a:t>
            </a:r>
            <a:r>
              <a:rPr lang="en-US" sz="3400" dirty="0" err="1"/>
              <a:t>une</a:t>
            </a:r>
            <a:r>
              <a:rPr lang="en-US" sz="3400" dirty="0"/>
              <a:t> </a:t>
            </a:r>
            <a:r>
              <a:rPr lang="en-US" sz="3400" dirty="0" err="1"/>
              <a:t>ville</a:t>
            </a:r>
            <a:r>
              <a:rPr lang="en-US" sz="3400" dirty="0"/>
              <a:t>).</a:t>
            </a:r>
          </a:p>
          <a:p>
            <a:pPr marL="0" indent="0">
              <a:buNone/>
            </a:pPr>
            <a:r>
              <a:rPr lang="en-US" sz="3400" dirty="0"/>
              <a:t> </a:t>
            </a:r>
          </a:p>
          <a:p>
            <a:pPr marL="0" lvl="0" indent="0">
              <a:buNone/>
            </a:pPr>
            <a:r>
              <a:rPr lang="en-US" sz="3400" dirty="0" smtClean="0"/>
              <a:t>A: </a:t>
            </a:r>
            <a:r>
              <a:rPr lang="en-US" sz="3400" dirty="0" err="1"/>
              <a:t>Est-ce</a:t>
            </a:r>
            <a:r>
              <a:rPr lang="en-US" sz="3400" dirty="0"/>
              <a:t> </a:t>
            </a:r>
            <a:r>
              <a:rPr lang="en-US" sz="3400" dirty="0" err="1"/>
              <a:t>que</a:t>
            </a:r>
            <a:r>
              <a:rPr lang="en-US" sz="3400" dirty="0"/>
              <a:t> </a:t>
            </a:r>
            <a:r>
              <a:rPr lang="en-US" sz="3400" dirty="0" err="1"/>
              <a:t>tu</a:t>
            </a:r>
            <a:r>
              <a:rPr lang="en-US" sz="3400" dirty="0"/>
              <a:t> </a:t>
            </a:r>
            <a:r>
              <a:rPr lang="en-US" sz="3400" dirty="0" smtClean="0">
                <a:solidFill>
                  <a:srgbClr val="FFFF00"/>
                </a:solidFill>
              </a:rPr>
              <a:t>auras</a:t>
            </a:r>
            <a:r>
              <a:rPr lang="en-US" sz="3400" dirty="0" smtClean="0"/>
              <a:t> </a:t>
            </a:r>
            <a:r>
              <a:rPr lang="en-US" sz="3400" dirty="0" err="1"/>
              <a:t>d’enfants</a:t>
            </a:r>
            <a:r>
              <a:rPr lang="en-US" sz="3400" dirty="0"/>
              <a:t>? (</a:t>
            </a:r>
            <a:r>
              <a:rPr lang="en-US" sz="3400" dirty="0" err="1"/>
              <a:t>avoir</a:t>
            </a:r>
            <a:r>
              <a:rPr lang="en-US" sz="3400" dirty="0"/>
              <a:t>)</a:t>
            </a:r>
          </a:p>
          <a:p>
            <a:pPr marL="0" lvl="0" indent="0">
              <a:buNone/>
            </a:pPr>
            <a:r>
              <a:rPr lang="en-US" sz="3400" dirty="0" smtClean="0"/>
              <a:t>B: Non, je </a:t>
            </a:r>
            <a:r>
              <a:rPr lang="en-US" sz="3400" dirty="0" err="1" smtClean="0"/>
              <a:t>n’</a:t>
            </a:r>
            <a:r>
              <a:rPr lang="en-US" sz="3400" dirty="0" err="1" smtClean="0">
                <a:solidFill>
                  <a:srgbClr val="FFFF00"/>
                </a:solidFill>
              </a:rPr>
              <a:t>aurai</a:t>
            </a:r>
            <a:r>
              <a:rPr lang="en-US" sz="3400" dirty="0" smtClean="0"/>
              <a:t> pas </a:t>
            </a:r>
            <a:r>
              <a:rPr lang="en-US" sz="3400" dirty="0" err="1"/>
              <a:t>d’enfants</a:t>
            </a:r>
            <a:r>
              <a:rPr lang="en-US" sz="3400" dirty="0"/>
              <a:t>. (</a:t>
            </a:r>
            <a:r>
              <a:rPr lang="en-US" sz="3400" dirty="0" err="1"/>
              <a:t>avoir</a:t>
            </a:r>
            <a:r>
              <a:rPr lang="en-US" sz="3400" dirty="0"/>
              <a:t>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6816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709"/>
            <a:ext cx="8229600" cy="1143000"/>
          </a:xfrm>
        </p:spPr>
        <p:txBody>
          <a:bodyPr/>
          <a:lstStyle/>
          <a:p>
            <a:pPr algn="l"/>
            <a:r>
              <a:rPr lang="en-US" dirty="0" smtClean="0"/>
              <a:t>Le </a:t>
            </a:r>
            <a:r>
              <a:rPr lang="en-US" dirty="0" err="1" smtClean="0"/>
              <a:t>Futur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686800" cy="5410200"/>
          </a:xfrm>
        </p:spPr>
        <p:txBody>
          <a:bodyPr>
            <a:normAutofit fontScale="85000" lnSpcReduction="10000"/>
          </a:bodyPr>
          <a:lstStyle/>
          <a:p>
            <a:pPr marL="0" lvl="0" indent="0">
              <a:buNone/>
            </a:pPr>
            <a:r>
              <a:rPr lang="en-US" dirty="0" smtClean="0"/>
              <a:t>A: </a:t>
            </a:r>
            <a:r>
              <a:rPr lang="en-US" dirty="0" err="1" smtClean="0"/>
              <a:t>Est-ce</a:t>
            </a:r>
            <a:r>
              <a:rPr lang="en-US" dirty="0" smtClean="0"/>
              <a:t> </a:t>
            </a:r>
            <a:r>
              <a:rPr lang="en-US" dirty="0" err="1"/>
              <a:t>tu</a:t>
            </a:r>
            <a:r>
              <a:rPr lang="en-US" dirty="0"/>
              <a:t> ________________</a:t>
            </a:r>
            <a:r>
              <a:rPr lang="en-US" dirty="0" err="1"/>
              <a:t>d’aller</a:t>
            </a:r>
            <a:r>
              <a:rPr lang="en-US" dirty="0"/>
              <a:t> en Europe? (</a:t>
            </a:r>
            <a:r>
              <a:rPr lang="en-US" dirty="0" err="1"/>
              <a:t>désirer</a:t>
            </a:r>
            <a:r>
              <a:rPr lang="en-US" dirty="0"/>
              <a:t>)</a:t>
            </a:r>
          </a:p>
          <a:p>
            <a:pPr marL="0" lvl="0" indent="0">
              <a:buNone/>
            </a:pPr>
            <a:r>
              <a:rPr lang="en-US" dirty="0" smtClean="0"/>
              <a:t>B: </a:t>
            </a:r>
            <a:r>
              <a:rPr lang="en-US" dirty="0" err="1" smtClean="0"/>
              <a:t>Oui</a:t>
            </a:r>
            <a:r>
              <a:rPr lang="en-US" dirty="0"/>
              <a:t>, je _____________________ en France. (voyager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r>
              <a:rPr lang="en-US" dirty="0" smtClean="0"/>
              <a:t> </a:t>
            </a:r>
          </a:p>
          <a:p>
            <a:pPr marL="0" lvl="0" indent="0">
              <a:buNone/>
            </a:pPr>
            <a:r>
              <a:rPr lang="en-US" dirty="0" smtClean="0"/>
              <a:t>A: </a:t>
            </a:r>
            <a:r>
              <a:rPr lang="en-US" dirty="0" err="1" smtClean="0"/>
              <a:t>Tu</a:t>
            </a:r>
            <a:r>
              <a:rPr lang="en-US" dirty="0" smtClean="0"/>
              <a:t> </a:t>
            </a:r>
            <a:r>
              <a:rPr lang="en-US" dirty="0"/>
              <a:t>_______________________ le </a:t>
            </a:r>
            <a:r>
              <a:rPr lang="en-US" dirty="0" err="1"/>
              <a:t>trajet</a:t>
            </a:r>
            <a:r>
              <a:rPr lang="en-US" dirty="0"/>
              <a:t> tout </a:t>
            </a:r>
            <a:r>
              <a:rPr lang="en-US" dirty="0" err="1"/>
              <a:t>seul</a:t>
            </a:r>
            <a:r>
              <a:rPr lang="en-US" dirty="0"/>
              <a:t>? (faire)</a:t>
            </a:r>
          </a:p>
          <a:p>
            <a:pPr marL="0" lvl="0" indent="0">
              <a:buNone/>
            </a:pPr>
            <a:r>
              <a:rPr lang="fr-FR" dirty="0" smtClean="0"/>
              <a:t>B : Non</a:t>
            </a:r>
            <a:r>
              <a:rPr lang="fr-FR" dirty="0"/>
              <a:t>, je _____________________ avec mon ami. </a:t>
            </a:r>
            <a:r>
              <a:rPr lang="en-US" dirty="0"/>
              <a:t>(voyager)</a:t>
            </a:r>
          </a:p>
          <a:p>
            <a:pPr marL="0" indent="0">
              <a:buNone/>
            </a:pPr>
            <a:endParaRPr lang="en-US" dirty="0"/>
          </a:p>
          <a:p>
            <a:pPr marL="0" lvl="0" indent="0">
              <a:buNone/>
            </a:pPr>
            <a:r>
              <a:rPr lang="en-US" dirty="0" smtClean="0"/>
              <a:t>A: </a:t>
            </a:r>
            <a:r>
              <a:rPr lang="en-US" dirty="0" err="1" smtClean="0"/>
              <a:t>Qu’est-ce</a:t>
            </a:r>
            <a:r>
              <a:rPr lang="en-US" dirty="0" smtClean="0"/>
              <a:t> </a:t>
            </a:r>
            <a:r>
              <a:rPr lang="en-US" dirty="0" err="1"/>
              <a:t>que</a:t>
            </a:r>
            <a:r>
              <a:rPr lang="en-US" dirty="0"/>
              <a:t> </a:t>
            </a:r>
            <a:r>
              <a:rPr lang="en-US" dirty="0" err="1"/>
              <a:t>vous</a:t>
            </a:r>
            <a:r>
              <a:rPr lang="en-US" dirty="0"/>
              <a:t> ___________________ à Paris? (</a:t>
            </a:r>
            <a:r>
              <a:rPr lang="en-US" dirty="0" err="1"/>
              <a:t>voir</a:t>
            </a:r>
            <a:r>
              <a:rPr lang="en-US" dirty="0"/>
              <a:t>)</a:t>
            </a:r>
          </a:p>
          <a:p>
            <a:pPr marL="0" lvl="0" indent="0">
              <a:buNone/>
            </a:pPr>
            <a:r>
              <a:rPr lang="fr-FR" dirty="0" smtClean="0"/>
              <a:t>B: Nous </a:t>
            </a:r>
            <a:r>
              <a:rPr lang="fr-FR" dirty="0"/>
              <a:t>______________ la Tour Eiffel et le Louvre. </a:t>
            </a:r>
            <a:r>
              <a:rPr lang="en-US" dirty="0"/>
              <a:t>(</a:t>
            </a:r>
            <a:r>
              <a:rPr lang="en-US" dirty="0" err="1"/>
              <a:t>voir</a:t>
            </a:r>
            <a:r>
              <a:rPr lang="en-US" dirty="0"/>
              <a:t>)</a:t>
            </a:r>
          </a:p>
          <a:p>
            <a:pPr marL="0" indent="0">
              <a:buNone/>
            </a:pPr>
            <a:endParaRPr lang="en-US" dirty="0"/>
          </a:p>
          <a:p>
            <a:pPr marL="0" lvl="0" indent="0">
              <a:buNone/>
            </a:pPr>
            <a:r>
              <a:rPr lang="en-US" dirty="0" smtClean="0"/>
              <a:t>A: </a:t>
            </a:r>
            <a:r>
              <a:rPr lang="en-US" dirty="0" err="1" smtClean="0"/>
              <a:t>Qu’est-ce</a:t>
            </a:r>
            <a:r>
              <a:rPr lang="en-US" dirty="0" smtClean="0"/>
              <a:t> </a:t>
            </a:r>
            <a:r>
              <a:rPr lang="en-US" dirty="0" err="1"/>
              <a:t>que</a:t>
            </a:r>
            <a:r>
              <a:rPr lang="en-US" dirty="0"/>
              <a:t> </a:t>
            </a:r>
            <a:r>
              <a:rPr lang="en-US" dirty="0" err="1"/>
              <a:t>tu</a:t>
            </a:r>
            <a:r>
              <a:rPr lang="en-US" dirty="0"/>
              <a:t> __________________ au café? (manger)</a:t>
            </a:r>
          </a:p>
          <a:p>
            <a:pPr marL="0" lvl="0" indent="0">
              <a:buNone/>
            </a:pPr>
            <a:r>
              <a:rPr lang="en-US" dirty="0" smtClean="0"/>
              <a:t>B: Je </a:t>
            </a:r>
            <a:r>
              <a:rPr lang="en-US" dirty="0"/>
              <a:t>___________________ un </a:t>
            </a:r>
            <a:r>
              <a:rPr lang="en-US" dirty="0" err="1"/>
              <a:t>croque</a:t>
            </a:r>
            <a:r>
              <a:rPr lang="en-US" dirty="0"/>
              <a:t> monsieur. (</a:t>
            </a:r>
            <a:r>
              <a:rPr lang="en-US" dirty="0" err="1"/>
              <a:t>prendre</a:t>
            </a:r>
            <a:r>
              <a:rPr lang="en-US" dirty="0"/>
              <a:t>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4726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709"/>
            <a:ext cx="8229600" cy="1143000"/>
          </a:xfrm>
        </p:spPr>
        <p:txBody>
          <a:bodyPr/>
          <a:lstStyle/>
          <a:p>
            <a:pPr algn="l"/>
            <a:r>
              <a:rPr lang="en-US" dirty="0" smtClean="0"/>
              <a:t>Le </a:t>
            </a:r>
            <a:r>
              <a:rPr lang="en-US" dirty="0" err="1" smtClean="0"/>
              <a:t>Futur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686800" cy="5410200"/>
          </a:xfrm>
        </p:spPr>
        <p:txBody>
          <a:bodyPr>
            <a:normAutofit fontScale="92500" lnSpcReduction="20000"/>
          </a:bodyPr>
          <a:lstStyle/>
          <a:p>
            <a:pPr marL="0" lvl="0" indent="0">
              <a:buNone/>
            </a:pPr>
            <a:r>
              <a:rPr lang="en-US" dirty="0" smtClean="0"/>
              <a:t>A: </a:t>
            </a:r>
            <a:r>
              <a:rPr lang="en-US" dirty="0" err="1" smtClean="0"/>
              <a:t>Est-ce</a:t>
            </a:r>
            <a:r>
              <a:rPr lang="en-US" dirty="0" smtClean="0"/>
              <a:t> </a:t>
            </a:r>
            <a:r>
              <a:rPr lang="en-US" dirty="0" err="1" smtClean="0"/>
              <a:t>tu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FFFF00"/>
                </a:solidFill>
              </a:rPr>
              <a:t>désireras</a:t>
            </a:r>
            <a:r>
              <a:rPr lang="en-US" dirty="0" smtClean="0"/>
              <a:t> </a:t>
            </a:r>
            <a:r>
              <a:rPr lang="en-US" dirty="0" err="1" smtClean="0"/>
              <a:t>d’aller</a:t>
            </a:r>
            <a:r>
              <a:rPr lang="en-US" dirty="0" smtClean="0"/>
              <a:t> </a:t>
            </a:r>
            <a:r>
              <a:rPr lang="en-US" dirty="0"/>
              <a:t>en Europe? (</a:t>
            </a:r>
            <a:r>
              <a:rPr lang="en-US" dirty="0" err="1"/>
              <a:t>désirer</a:t>
            </a:r>
            <a:r>
              <a:rPr lang="en-US" dirty="0"/>
              <a:t>)</a:t>
            </a:r>
          </a:p>
          <a:p>
            <a:pPr marL="0" lvl="0" indent="0">
              <a:buNone/>
            </a:pPr>
            <a:r>
              <a:rPr lang="en-US" dirty="0" smtClean="0"/>
              <a:t>B: </a:t>
            </a:r>
            <a:r>
              <a:rPr lang="en-US" dirty="0" err="1" smtClean="0"/>
              <a:t>Oui</a:t>
            </a:r>
            <a:r>
              <a:rPr lang="en-US" dirty="0"/>
              <a:t>, je </a:t>
            </a:r>
            <a:r>
              <a:rPr lang="en-US" dirty="0" err="1" smtClean="0">
                <a:solidFill>
                  <a:srgbClr val="FFFF00"/>
                </a:solidFill>
              </a:rPr>
              <a:t>voyagerai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/>
              <a:t>en France. (voyager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r>
              <a:rPr lang="en-US" dirty="0" smtClean="0"/>
              <a:t> </a:t>
            </a:r>
          </a:p>
          <a:p>
            <a:pPr marL="0" lvl="0" indent="0">
              <a:buNone/>
            </a:pPr>
            <a:r>
              <a:rPr lang="en-US" dirty="0" smtClean="0"/>
              <a:t>A: </a:t>
            </a:r>
            <a:r>
              <a:rPr lang="en-US" dirty="0" err="1" smtClean="0"/>
              <a:t>Tu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FFFF00"/>
                </a:solidFill>
              </a:rPr>
              <a:t>feras</a:t>
            </a:r>
            <a:r>
              <a:rPr lang="en-US" dirty="0" smtClean="0"/>
              <a:t> </a:t>
            </a:r>
            <a:r>
              <a:rPr lang="en-US" dirty="0"/>
              <a:t>le </a:t>
            </a:r>
            <a:r>
              <a:rPr lang="en-US" dirty="0" err="1"/>
              <a:t>trajet</a:t>
            </a:r>
            <a:r>
              <a:rPr lang="en-US" dirty="0"/>
              <a:t> tout </a:t>
            </a:r>
            <a:r>
              <a:rPr lang="en-US" dirty="0" err="1"/>
              <a:t>seul</a:t>
            </a:r>
            <a:r>
              <a:rPr lang="en-US" dirty="0"/>
              <a:t>? (faire)</a:t>
            </a:r>
          </a:p>
          <a:p>
            <a:pPr marL="0" lvl="0" indent="0">
              <a:buNone/>
            </a:pPr>
            <a:r>
              <a:rPr lang="fr-FR" dirty="0" smtClean="0"/>
              <a:t>B : Non</a:t>
            </a:r>
            <a:r>
              <a:rPr lang="fr-FR" dirty="0"/>
              <a:t>, je </a:t>
            </a:r>
            <a:r>
              <a:rPr lang="fr-FR" dirty="0" smtClean="0">
                <a:solidFill>
                  <a:srgbClr val="FFFF00"/>
                </a:solidFill>
              </a:rPr>
              <a:t>voyagerai </a:t>
            </a:r>
            <a:r>
              <a:rPr lang="fr-FR" dirty="0"/>
              <a:t>avec mon ami. </a:t>
            </a:r>
            <a:r>
              <a:rPr lang="en-US" dirty="0"/>
              <a:t>(voyager)</a:t>
            </a:r>
          </a:p>
          <a:p>
            <a:pPr marL="0" indent="0">
              <a:buNone/>
            </a:pPr>
            <a:endParaRPr lang="en-US" dirty="0"/>
          </a:p>
          <a:p>
            <a:pPr marL="0" lvl="0" indent="0">
              <a:buNone/>
            </a:pPr>
            <a:r>
              <a:rPr lang="en-US" dirty="0" smtClean="0"/>
              <a:t>A: </a:t>
            </a:r>
            <a:r>
              <a:rPr lang="en-US" dirty="0" err="1" smtClean="0"/>
              <a:t>Qu’est-ce</a:t>
            </a:r>
            <a:r>
              <a:rPr lang="en-US" dirty="0" smtClean="0"/>
              <a:t> </a:t>
            </a:r>
            <a:r>
              <a:rPr lang="en-US" dirty="0" err="1"/>
              <a:t>que</a:t>
            </a:r>
            <a:r>
              <a:rPr lang="en-US" dirty="0"/>
              <a:t> </a:t>
            </a:r>
            <a:r>
              <a:rPr lang="en-US" dirty="0" err="1"/>
              <a:t>vous</a:t>
            </a:r>
            <a:r>
              <a:rPr lang="en-US" dirty="0"/>
              <a:t> </a:t>
            </a:r>
            <a:r>
              <a:rPr lang="en-US" dirty="0" err="1" smtClean="0">
                <a:solidFill>
                  <a:srgbClr val="FFFF00"/>
                </a:solidFill>
              </a:rPr>
              <a:t>verrez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/>
              <a:t>à Paris? (</a:t>
            </a:r>
            <a:r>
              <a:rPr lang="en-US" dirty="0" err="1"/>
              <a:t>voir</a:t>
            </a:r>
            <a:r>
              <a:rPr lang="en-US" dirty="0"/>
              <a:t>)</a:t>
            </a:r>
          </a:p>
          <a:p>
            <a:pPr marL="0" lvl="0" indent="0">
              <a:buNone/>
            </a:pPr>
            <a:r>
              <a:rPr lang="fr-FR" dirty="0" smtClean="0"/>
              <a:t>B: Nous</a:t>
            </a:r>
            <a:r>
              <a:rPr lang="fr-FR" dirty="0" smtClean="0">
                <a:solidFill>
                  <a:srgbClr val="FFFF00"/>
                </a:solidFill>
              </a:rPr>
              <a:t> verrons </a:t>
            </a:r>
            <a:r>
              <a:rPr lang="fr-FR" dirty="0"/>
              <a:t>la Tour Eiffel et le Louvre. </a:t>
            </a:r>
            <a:r>
              <a:rPr lang="en-US" dirty="0"/>
              <a:t>(</a:t>
            </a:r>
            <a:r>
              <a:rPr lang="en-US" dirty="0" err="1"/>
              <a:t>voir</a:t>
            </a:r>
            <a:r>
              <a:rPr lang="en-US" dirty="0"/>
              <a:t>)</a:t>
            </a:r>
          </a:p>
          <a:p>
            <a:pPr marL="0" indent="0">
              <a:buNone/>
            </a:pPr>
            <a:endParaRPr lang="en-US" dirty="0"/>
          </a:p>
          <a:p>
            <a:pPr marL="0" lvl="0" indent="0">
              <a:buNone/>
            </a:pPr>
            <a:r>
              <a:rPr lang="en-US" dirty="0" smtClean="0"/>
              <a:t>A: </a:t>
            </a:r>
            <a:r>
              <a:rPr lang="en-US" dirty="0" err="1" smtClean="0"/>
              <a:t>Qu’est-ce</a:t>
            </a:r>
            <a:r>
              <a:rPr lang="en-US" dirty="0" smtClean="0"/>
              <a:t> </a:t>
            </a:r>
            <a:r>
              <a:rPr lang="en-US" dirty="0" err="1"/>
              <a:t>que</a:t>
            </a:r>
            <a:r>
              <a:rPr lang="en-US" dirty="0"/>
              <a:t> </a:t>
            </a:r>
            <a:r>
              <a:rPr lang="en-US" dirty="0" err="1"/>
              <a:t>tu</a:t>
            </a:r>
            <a:r>
              <a:rPr lang="en-US" dirty="0"/>
              <a:t> </a:t>
            </a:r>
            <a:r>
              <a:rPr lang="en-US" dirty="0" err="1" smtClean="0">
                <a:solidFill>
                  <a:srgbClr val="FFFF00"/>
                </a:solidFill>
              </a:rPr>
              <a:t>mangeras</a:t>
            </a:r>
            <a:r>
              <a:rPr lang="en-US" dirty="0" smtClean="0"/>
              <a:t> </a:t>
            </a:r>
            <a:r>
              <a:rPr lang="en-US" dirty="0"/>
              <a:t>au café? (manger)</a:t>
            </a:r>
          </a:p>
          <a:p>
            <a:pPr marL="0" lvl="0" indent="0">
              <a:buNone/>
            </a:pPr>
            <a:r>
              <a:rPr lang="en-US" dirty="0" smtClean="0"/>
              <a:t>B: Je </a:t>
            </a:r>
            <a:r>
              <a:rPr lang="en-US" dirty="0" err="1" smtClean="0">
                <a:solidFill>
                  <a:srgbClr val="FFFF00"/>
                </a:solidFill>
              </a:rPr>
              <a:t>prendrai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smtClean="0"/>
              <a:t>un </a:t>
            </a:r>
            <a:r>
              <a:rPr lang="en-US" dirty="0" err="1"/>
              <a:t>croque</a:t>
            </a:r>
            <a:r>
              <a:rPr lang="en-US" dirty="0"/>
              <a:t> monsieur. (</a:t>
            </a:r>
            <a:r>
              <a:rPr lang="en-US" dirty="0" err="1"/>
              <a:t>prendre</a:t>
            </a:r>
            <a:r>
              <a:rPr lang="en-US" dirty="0"/>
              <a:t>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2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2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Theme22</Template>
  <TotalTime>331</TotalTime>
  <Words>680</Words>
  <Application>Microsoft Office PowerPoint</Application>
  <PresentationFormat>On-screen Show (4:3)</PresentationFormat>
  <Paragraphs>220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Theme22</vt:lpstr>
      <vt:lpstr>Unité 3: L’Avenir</vt:lpstr>
      <vt:lpstr>Le Futur</vt:lpstr>
      <vt:lpstr>Le Futur</vt:lpstr>
      <vt:lpstr>Le Futur</vt:lpstr>
      <vt:lpstr>Le Futur</vt:lpstr>
      <vt:lpstr>Le Futur</vt:lpstr>
      <vt:lpstr>Le Futur</vt:lpstr>
      <vt:lpstr>Le Futur</vt:lpstr>
      <vt:lpstr>Le Futur</vt:lpstr>
      <vt:lpstr>The future tense can be tricky to pronounce!  Practice saying these words with a partner!</vt:lpstr>
      <vt:lpstr>QUI et QUE</vt:lpstr>
      <vt:lpstr>Combine the sentences using QUI or QUE</vt:lpstr>
      <vt:lpstr>Si Clauses  (Propositions avec “si”)</vt:lpstr>
      <vt:lpstr>Si Clauses  (Propositions avec “si”)</vt:lpstr>
      <vt:lpstr>Si Clauses  (Propositions avec “si”)</vt:lpstr>
      <vt:lpstr>Si Clauses  (Propositions avec “si”)</vt:lpstr>
      <vt:lpstr>Si Clauses- Activité</vt:lpstr>
      <vt:lpstr>VENIR …and verbs like it! </vt:lpstr>
      <vt:lpstr>VENIR </vt:lpstr>
      <vt:lpstr>VENIR </vt:lpstr>
      <vt:lpstr>TRADUISEZ </vt:lpstr>
      <vt:lpstr>TRADUISEZ </vt:lpstr>
      <vt:lpstr>TRADUISEZ </vt:lpstr>
      <vt:lpstr>Posez des questions à ton partenaire.</vt:lpstr>
      <vt:lpstr>Posez des Questions et Repondez </vt:lpstr>
      <vt:lpstr>J’espère…</vt:lpstr>
    </vt:vector>
  </TitlesOfParts>
  <Company>Gwinnett County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Pronoms Relatifs</dc:title>
  <dc:creator>Hicken, Kylie</dc:creator>
  <cp:lastModifiedBy>Smith, Cheyanne</cp:lastModifiedBy>
  <cp:revision>54</cp:revision>
  <dcterms:created xsi:type="dcterms:W3CDTF">2012-08-25T01:32:15Z</dcterms:created>
  <dcterms:modified xsi:type="dcterms:W3CDTF">2014-10-01T18:33:46Z</dcterms:modified>
</cp:coreProperties>
</file>